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324" r:id="rId2"/>
    <p:sldId id="257" r:id="rId3"/>
    <p:sldId id="258" r:id="rId4"/>
    <p:sldId id="335" r:id="rId5"/>
    <p:sldId id="267" r:id="rId6"/>
    <p:sldId id="260" r:id="rId7"/>
    <p:sldId id="261" r:id="rId8"/>
    <p:sldId id="271" r:id="rId9"/>
    <p:sldId id="272" r:id="rId10"/>
    <p:sldId id="263" r:id="rId11"/>
    <p:sldId id="264" r:id="rId12"/>
    <p:sldId id="265" r:id="rId13"/>
    <p:sldId id="266"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5" r:id="rId35"/>
    <p:sldId id="294"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11" r:id="rId49"/>
    <p:sldId id="308" r:id="rId50"/>
    <p:sldId id="309" r:id="rId51"/>
    <p:sldId id="310" r:id="rId52"/>
    <p:sldId id="312" r:id="rId53"/>
    <p:sldId id="313" r:id="rId54"/>
    <p:sldId id="314" r:id="rId55"/>
    <p:sldId id="315" r:id="rId56"/>
    <p:sldId id="316" r:id="rId57"/>
    <p:sldId id="317" r:id="rId58"/>
    <p:sldId id="318" r:id="rId59"/>
    <p:sldId id="319" r:id="rId60"/>
    <p:sldId id="320" r:id="rId61"/>
    <p:sldId id="321" r:id="rId62"/>
    <p:sldId id="334" r:id="rId63"/>
    <p:sldId id="333" r:id="rId64"/>
    <p:sldId id="329" r:id="rId65"/>
    <p:sldId id="327" r:id="rId66"/>
    <p:sldId id="338" r:id="rId67"/>
    <p:sldId id="359" r:id="rId68"/>
    <p:sldId id="346" r:id="rId69"/>
    <p:sldId id="345" r:id="rId70"/>
    <p:sldId id="366" r:id="rId71"/>
    <p:sldId id="344" r:id="rId72"/>
    <p:sldId id="343" r:id="rId73"/>
    <p:sldId id="360" r:id="rId74"/>
    <p:sldId id="342" r:id="rId75"/>
    <p:sldId id="340" r:id="rId76"/>
    <p:sldId id="339" r:id="rId77"/>
    <p:sldId id="341" r:id="rId78"/>
    <p:sldId id="358" r:id="rId79"/>
    <p:sldId id="364" r:id="rId80"/>
    <p:sldId id="357" r:id="rId81"/>
    <p:sldId id="356" r:id="rId82"/>
    <p:sldId id="355" r:id="rId83"/>
    <p:sldId id="354" r:id="rId84"/>
    <p:sldId id="353" r:id="rId85"/>
    <p:sldId id="352" r:id="rId86"/>
    <p:sldId id="351" r:id="rId87"/>
    <p:sldId id="350" r:id="rId88"/>
    <p:sldId id="325" r:id="rId89"/>
    <p:sldId id="349" r:id="rId90"/>
    <p:sldId id="322" r:id="rId91"/>
    <p:sldId id="363" r:id="rId92"/>
    <p:sldId id="365" r:id="rId93"/>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userDrawn="1">
          <p15:clr>
            <a:srgbClr val="A4A3A4"/>
          </p15:clr>
        </p15:guide>
        <p15:guide id="2" pos="184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15A9F"/>
    <a:srgbClr val="0251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6" autoAdjust="0"/>
    <p:restoredTop sz="96404" autoAdjust="0"/>
  </p:normalViewPr>
  <p:slideViewPr>
    <p:cSldViewPr snapToGrid="0" snapToObjects="1">
      <p:cViewPr>
        <p:scale>
          <a:sx n="120" d="100"/>
          <a:sy n="120" d="100"/>
        </p:scale>
        <p:origin x="-432" y="-48"/>
      </p:cViewPr>
      <p:guideLst>
        <p:guide orient="horz"/>
        <p:guide pos="1844"/>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2" d="100"/>
          <a:sy n="92" d="100"/>
        </p:scale>
        <p:origin x="3784"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6B499C1-D547-9640-9F31-FB12F5C241BD}" type="datetimeFigureOut">
              <a:rPr lang="fr-FR" smtClean="0"/>
              <a:t>10/10/2022</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5E7F022-C197-E64E-BB41-59FB3692F092}" type="slidenum">
              <a:rPr lang="fr-FR" smtClean="0"/>
              <a:t>‹N°›</a:t>
            </a:fld>
            <a:endParaRPr lang="fr-FR"/>
          </a:p>
        </p:txBody>
      </p:sp>
    </p:spTree>
    <p:extLst>
      <p:ext uri="{BB962C8B-B14F-4D97-AF65-F5344CB8AC3E}">
        <p14:creationId xmlns:p14="http://schemas.microsoft.com/office/powerpoint/2010/main" val="1092394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5E7F022-C197-E64E-BB41-59FB3692F092}" type="slidenum">
              <a:rPr lang="fr-FR" smtClean="0"/>
              <a:t>1</a:t>
            </a:fld>
            <a:endParaRPr lang="fr-FR"/>
          </a:p>
        </p:txBody>
      </p:sp>
    </p:spTree>
    <p:extLst>
      <p:ext uri="{BB962C8B-B14F-4D97-AF65-F5344CB8AC3E}">
        <p14:creationId xmlns:p14="http://schemas.microsoft.com/office/powerpoint/2010/main" val="1783848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378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5299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4"/>
          <a:srcRect r="91008"/>
          <a:stretch/>
        </p:blipFill>
        <p:spPr>
          <a:xfrm>
            <a:off x="122712" y="6031407"/>
            <a:ext cx="899957" cy="826593"/>
          </a:xfrm>
          <a:prstGeom prst="rect">
            <a:avLst/>
          </a:prstGeom>
        </p:spPr>
      </p:pic>
      <p:pic>
        <p:nvPicPr>
          <p:cNvPr id="8" name="Image 7"/>
          <p:cNvPicPr>
            <a:picLocks noChangeAspect="1"/>
          </p:cNvPicPr>
          <p:nvPr userDrawn="1"/>
        </p:nvPicPr>
        <p:blipFill rotWithShape="1">
          <a:blip r:embed="rId4"/>
          <a:srcRect l="11750" r="74943"/>
          <a:stretch/>
        </p:blipFill>
        <p:spPr>
          <a:xfrm>
            <a:off x="2850092" y="6475499"/>
            <a:ext cx="863779" cy="536056"/>
          </a:xfrm>
          <a:prstGeom prst="rect">
            <a:avLst/>
          </a:prstGeom>
        </p:spPr>
      </p:pic>
      <p:pic>
        <p:nvPicPr>
          <p:cNvPr id="9" name="Image 8"/>
          <p:cNvPicPr>
            <a:picLocks noChangeAspect="1"/>
          </p:cNvPicPr>
          <p:nvPr userDrawn="1"/>
        </p:nvPicPr>
        <p:blipFill rotWithShape="1">
          <a:blip r:embed="rId4"/>
          <a:srcRect l="83923"/>
          <a:stretch/>
        </p:blipFill>
        <p:spPr>
          <a:xfrm>
            <a:off x="1234059" y="6391662"/>
            <a:ext cx="1206686" cy="619893"/>
          </a:xfrm>
          <a:prstGeom prst="rect">
            <a:avLst/>
          </a:prstGeom>
        </p:spPr>
      </p:pic>
    </p:spTree>
    <p:extLst>
      <p:ext uri="{BB962C8B-B14F-4D97-AF65-F5344CB8AC3E}">
        <p14:creationId xmlns:p14="http://schemas.microsoft.com/office/powerpoint/2010/main" val="1930584923"/>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47.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43.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6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80.png"/><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microsoft.com/office/2007/relationships/hdphoto" Target="../media/hdphoto5.wdp"/></Relationships>
</file>

<file path=ppt/slides/_rels/slide8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8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8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8.png"/></Relationships>
</file>

<file path=ppt/slides/_rels/slide8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hyperlink" Target="https://pastel.diplomatie.gouv.fr/etudesenfrance" TargetMode="External"/><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9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D5990F6-499F-4BB0-9E31-C5869397CEF4}"/>
              </a:ext>
            </a:extLst>
          </p:cNvPr>
          <p:cNvSpPr/>
          <p:nvPr/>
        </p:nvSpPr>
        <p:spPr>
          <a:xfrm>
            <a:off x="0" y="5783126"/>
            <a:ext cx="3697434" cy="1074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p:cNvPicPr>
            <a:picLocks noChangeAspect="1"/>
          </p:cNvPicPr>
          <p:nvPr/>
        </p:nvPicPr>
        <p:blipFill rotWithShape="1">
          <a:blip r:embed="rId3"/>
          <a:srcRect l="83923"/>
          <a:stretch/>
        </p:blipFill>
        <p:spPr>
          <a:xfrm>
            <a:off x="1518557" y="246946"/>
            <a:ext cx="990600" cy="508886"/>
          </a:xfrm>
          <a:prstGeom prst="rect">
            <a:avLst/>
          </a:prstGeom>
        </p:spPr>
      </p:pic>
      <p:pic>
        <p:nvPicPr>
          <p:cNvPr id="11" name="Image 10"/>
          <p:cNvPicPr>
            <a:picLocks noChangeAspect="1"/>
          </p:cNvPicPr>
          <p:nvPr/>
        </p:nvPicPr>
        <p:blipFill rotWithShape="1">
          <a:blip r:embed="rId3"/>
          <a:srcRect r="91008"/>
          <a:stretch/>
        </p:blipFill>
        <p:spPr>
          <a:xfrm>
            <a:off x="310243" y="246946"/>
            <a:ext cx="877039" cy="805543"/>
          </a:xfrm>
          <a:prstGeom prst="rect">
            <a:avLst/>
          </a:prstGeom>
        </p:spPr>
      </p:pic>
      <p:pic>
        <p:nvPicPr>
          <p:cNvPr id="12" name="Image 11"/>
          <p:cNvPicPr>
            <a:picLocks noChangeAspect="1"/>
          </p:cNvPicPr>
          <p:nvPr/>
        </p:nvPicPr>
        <p:blipFill rotWithShape="1">
          <a:blip r:embed="rId3"/>
          <a:srcRect l="11750" r="74943"/>
          <a:stretch/>
        </p:blipFill>
        <p:spPr>
          <a:xfrm>
            <a:off x="2946320" y="289695"/>
            <a:ext cx="751114" cy="466137"/>
          </a:xfrm>
          <a:prstGeom prst="rect">
            <a:avLst/>
          </a:prstGeom>
        </p:spPr>
      </p:pic>
      <p:sp>
        <p:nvSpPr>
          <p:cNvPr id="16" name="ZoneTexte 15"/>
          <p:cNvSpPr txBox="1"/>
          <p:nvPr/>
        </p:nvSpPr>
        <p:spPr>
          <a:xfrm>
            <a:off x="4360636" y="832032"/>
            <a:ext cx="6908799" cy="1323439"/>
          </a:xfrm>
          <a:prstGeom prst="rect">
            <a:avLst/>
          </a:prstGeom>
          <a:noFill/>
        </p:spPr>
        <p:txBody>
          <a:bodyPr wrap="square" rtlCol="0">
            <a:spAutoFit/>
          </a:bodyPr>
          <a:lstStyle/>
          <a:p>
            <a:pPr algn="r"/>
            <a:r>
              <a:rPr lang="fr-FR" sz="4000" b="1" dirty="0">
                <a:solidFill>
                  <a:schemeClr val="accent1">
                    <a:lumMod val="50000"/>
                  </a:schemeClr>
                </a:solidFill>
                <a:latin typeface="Calibri Light" charset="0"/>
                <a:ea typeface="Calibri Light" charset="0"/>
                <a:cs typeface="Calibri Light" charset="0"/>
              </a:rPr>
              <a:t>Votre guide pour la procédure de candidature DAP / HORS DAP</a:t>
            </a:r>
          </a:p>
        </p:txBody>
      </p:sp>
      <p:cxnSp>
        <p:nvCxnSpPr>
          <p:cNvPr id="18" name="Connecteur droit 17"/>
          <p:cNvCxnSpPr/>
          <p:nvPr/>
        </p:nvCxnSpPr>
        <p:spPr>
          <a:xfrm>
            <a:off x="11386457" y="987574"/>
            <a:ext cx="0" cy="1032488"/>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e 16"/>
          <p:cNvGrpSpPr/>
          <p:nvPr/>
        </p:nvGrpSpPr>
        <p:grpSpPr>
          <a:xfrm>
            <a:off x="448119" y="2424104"/>
            <a:ext cx="11124188" cy="4433896"/>
            <a:chOff x="84221" y="2313656"/>
            <a:chExt cx="12212052" cy="4433896"/>
          </a:xfrm>
        </p:grpSpPr>
        <p:pic>
          <p:nvPicPr>
            <p:cNvPr id="19" name="Image 18"/>
            <p:cNvPicPr>
              <a:picLocks noChangeAspect="1"/>
            </p:cNvPicPr>
            <p:nvPr/>
          </p:nvPicPr>
          <p:blipFill rotWithShape="1">
            <a:blip r:embed="rId4">
              <a:extLst>
                <a:ext uri="{28A0092B-C50C-407E-A947-70E740481C1C}">
                  <a14:useLocalDpi xmlns:a14="http://schemas.microsoft.com/office/drawing/2010/main" val="0"/>
                </a:ext>
              </a:extLst>
            </a:blip>
            <a:srcRect t="9136" r="-2176"/>
            <a:stretch/>
          </p:blipFill>
          <p:spPr>
            <a:xfrm>
              <a:off x="84221" y="2313656"/>
              <a:ext cx="12212052" cy="4433896"/>
            </a:xfrm>
            <a:prstGeom prst="rect">
              <a:avLst/>
            </a:prstGeom>
          </p:spPr>
        </p:pic>
        <p:sp>
          <p:nvSpPr>
            <p:cNvPr id="20" name="ZoneTexte 19"/>
            <p:cNvSpPr txBox="1"/>
            <p:nvPr/>
          </p:nvSpPr>
          <p:spPr>
            <a:xfrm>
              <a:off x="2389204" y="4507536"/>
              <a:ext cx="7158789" cy="860386"/>
            </a:xfrm>
            <a:prstGeom prst="rect">
              <a:avLst/>
            </a:prstGeom>
            <a:solidFill>
              <a:srgbClr val="FF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4800" b="1" i="0" u="none" strike="noStrike" kern="0" cap="none" spc="0" normalizeH="0" baseline="0" noProof="0" dirty="0">
                  <a:ln>
                    <a:noFill/>
                  </a:ln>
                  <a:solidFill>
                    <a:prstClr val="white"/>
                  </a:solidFill>
                  <a:effectLst/>
                  <a:uLnTx/>
                  <a:uFillTx/>
                </a:rPr>
                <a:t>BIENVENUE EN FRANCE</a:t>
              </a:r>
            </a:p>
          </p:txBody>
        </p:sp>
        <p:sp>
          <p:nvSpPr>
            <p:cNvPr id="21" name="ZoneTexte 20"/>
            <p:cNvSpPr txBox="1"/>
            <p:nvPr/>
          </p:nvSpPr>
          <p:spPr>
            <a:xfrm>
              <a:off x="3552147" y="3702235"/>
              <a:ext cx="4504823" cy="605456"/>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200" b="1" i="0" u="none" strike="noStrike" kern="0" cap="none" spc="0" normalizeH="0" baseline="0" noProof="0" dirty="0">
                  <a:ln>
                    <a:noFill/>
                  </a:ln>
                  <a:solidFill>
                    <a:prstClr val="white"/>
                  </a:solidFill>
                  <a:effectLst/>
                  <a:uLnTx/>
                  <a:uFillTx/>
                </a:rPr>
                <a:t>ETUDIER EN FRANCE </a:t>
              </a:r>
            </a:p>
          </p:txBody>
        </p:sp>
      </p:grpSp>
    </p:spTree>
    <p:extLst>
      <p:ext uri="{BB962C8B-B14F-4D97-AF65-F5344CB8AC3E}">
        <p14:creationId xmlns:p14="http://schemas.microsoft.com/office/powerpoint/2010/main" val="1817923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59788"/>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8" name="Image 7"/>
          <p:cNvPicPr>
            <a:picLocks noChangeAspect="1"/>
          </p:cNvPicPr>
          <p:nvPr/>
        </p:nvPicPr>
        <p:blipFill rotWithShape="1">
          <a:blip r:embed="rId2"/>
          <a:srcRect t="6904" r="12265" b="8589"/>
          <a:stretch/>
        </p:blipFill>
        <p:spPr>
          <a:xfrm>
            <a:off x="3360856" y="1974078"/>
            <a:ext cx="7345308" cy="4392180"/>
          </a:xfrm>
          <a:prstGeom prst="rect">
            <a:avLst/>
          </a:prstGeom>
          <a:ln>
            <a:solidFill>
              <a:srgbClr val="115A9F"/>
            </a:solidFill>
          </a:ln>
        </p:spPr>
      </p:pic>
      <p:sp>
        <p:nvSpPr>
          <p:cNvPr id="10" name="ZoneTexte 9"/>
          <p:cNvSpPr txBox="1"/>
          <p:nvPr/>
        </p:nvSpPr>
        <p:spPr>
          <a:xfrm rot="10800000" flipV="1">
            <a:off x="78580" y="3690264"/>
            <a:ext cx="2835535" cy="584775"/>
          </a:xfrm>
          <a:prstGeom prst="rect">
            <a:avLst/>
          </a:prstGeom>
          <a:noFill/>
        </p:spPr>
        <p:txBody>
          <a:bodyPr wrap="square" rtlCol="0">
            <a:spAutoFit/>
          </a:bodyPr>
          <a:lstStyle/>
          <a:p>
            <a:pPr algn="ctr"/>
            <a:r>
              <a:rPr lang="fr-FR" sz="1600" spc="-50" dirty="0">
                <a:solidFill>
                  <a:srgbClr val="02519A"/>
                </a:solidFill>
                <a:latin typeface="+mj-lt"/>
                <a:cs typeface="Microsoft Sans Serif" panose="020B0604020202020204" pitchFamily="34" charset="0"/>
              </a:rPr>
              <a:t>Sélectionnez </a:t>
            </a:r>
            <a:endParaRPr lang="fr-FR" sz="1600" spc="-50" dirty="0" smtClean="0">
              <a:solidFill>
                <a:srgbClr val="02519A"/>
              </a:solidFill>
              <a:latin typeface="+mj-lt"/>
              <a:cs typeface="Microsoft Sans Serif" panose="020B0604020202020204" pitchFamily="34" charset="0"/>
            </a:endParaRPr>
          </a:p>
          <a:p>
            <a:pPr algn="ctr"/>
            <a:r>
              <a:rPr lang="fr-FR" sz="1600" spc="-50" dirty="0" smtClean="0">
                <a:solidFill>
                  <a:srgbClr val="02519A"/>
                </a:solidFill>
                <a:latin typeface="+mj-lt"/>
                <a:cs typeface="Microsoft Sans Serif" panose="020B0604020202020204" pitchFamily="34" charset="0"/>
              </a:rPr>
              <a:t>«</a:t>
            </a:r>
            <a:r>
              <a:rPr lang="fr-FR" sz="1600" spc="-50" dirty="0">
                <a:solidFill>
                  <a:srgbClr val="02519A"/>
                </a:solidFill>
                <a:latin typeface="+mj-lt"/>
                <a:cs typeface="Microsoft Sans Serif" panose="020B0604020202020204" pitchFamily="34" charset="0"/>
              </a:rPr>
              <a:t> Espace Campus France Liban » </a:t>
            </a:r>
          </a:p>
        </p:txBody>
      </p:sp>
      <p:pic>
        <p:nvPicPr>
          <p:cNvPr id="16" name="Image 15"/>
          <p:cNvPicPr>
            <a:picLocks noChangeAspect="1"/>
          </p:cNvPicPr>
          <p:nvPr/>
        </p:nvPicPr>
        <p:blipFill rotWithShape="1">
          <a:blip r:embed="rId2"/>
          <a:srcRect l="17686" t="47771" r="30954" b="50471"/>
          <a:stretch/>
        </p:blipFill>
        <p:spPr>
          <a:xfrm>
            <a:off x="4616845" y="4067954"/>
            <a:ext cx="5518467" cy="102238"/>
          </a:xfrm>
          <a:prstGeom prst="rect">
            <a:avLst/>
          </a:prstGeom>
          <a:ln w="19050">
            <a:noFill/>
          </a:ln>
          <a:effectLst>
            <a:glow rad="63500">
              <a:srgbClr val="FF0000">
                <a:alpha val="40000"/>
              </a:srgbClr>
            </a:glow>
          </a:effectLst>
        </p:spPr>
      </p:pic>
      <p:pic>
        <p:nvPicPr>
          <p:cNvPr id="40" name="Picture 2" descr="ustomer Login Icon #180013 - Free Icons Library">
            <a:extLst>
              <a:ext uri="{FF2B5EF4-FFF2-40B4-BE49-F238E27FC236}">
                <a16:creationId xmlns:a16="http://schemas.microsoft.com/office/drawing/2014/main" xmlns="" id="{DA00D654-6B8D-4DA5-0B9E-E9C16C8EC24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onnecteur droit 13">
            <a:extLst>
              <a:ext uri="{FF2B5EF4-FFF2-40B4-BE49-F238E27FC236}">
                <a16:creationId xmlns:a16="http://schemas.microsoft.com/office/drawing/2014/main" xmlns="" id="{3C0E96F2-609F-ADA1-BEF3-92CA8314A6FE}"/>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xmlns="" id="{13E172A8-43CA-F0E1-6C1A-5ED41DB81FC4}"/>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43" name="Oval 42">
            <a:extLst>
              <a:ext uri="{FF2B5EF4-FFF2-40B4-BE49-F238E27FC236}">
                <a16:creationId xmlns:a16="http://schemas.microsoft.com/office/drawing/2014/main" xmlns="" id="{FB557539-6AD1-4F52-1B0F-C97F1E6088B7}"/>
              </a:ext>
            </a:extLst>
          </p:cNvPr>
          <p:cNvSpPr/>
          <p:nvPr/>
        </p:nvSpPr>
        <p:spPr>
          <a:xfrm>
            <a:off x="86613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2</a:t>
            </a:r>
          </a:p>
        </p:txBody>
      </p:sp>
      <p:sp>
        <p:nvSpPr>
          <p:cNvPr id="44" name="Oval 43">
            <a:extLst>
              <a:ext uri="{FF2B5EF4-FFF2-40B4-BE49-F238E27FC236}">
                <a16:creationId xmlns:a16="http://schemas.microsoft.com/office/drawing/2014/main" xmlns="" id="{040B8B55-36EB-C4BB-4180-DA0E43F61FF8}"/>
              </a:ext>
            </a:extLst>
          </p:cNvPr>
          <p:cNvSpPr/>
          <p:nvPr/>
        </p:nvSpPr>
        <p:spPr>
          <a:xfrm>
            <a:off x="1368072"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3</a:t>
            </a:r>
          </a:p>
        </p:txBody>
      </p:sp>
      <p:sp>
        <p:nvSpPr>
          <p:cNvPr id="45" name="Oval 44">
            <a:extLst>
              <a:ext uri="{FF2B5EF4-FFF2-40B4-BE49-F238E27FC236}">
                <a16:creationId xmlns:a16="http://schemas.microsoft.com/office/drawing/2014/main" xmlns="" id="{8BFC5677-5BB6-4279-BFE0-83D80E2CABD6}"/>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46" name="Straight Connector 45">
            <a:extLst>
              <a:ext uri="{FF2B5EF4-FFF2-40B4-BE49-F238E27FC236}">
                <a16:creationId xmlns:a16="http://schemas.microsoft.com/office/drawing/2014/main" xmlns="" id="{854E2DEF-9768-8F8D-3AC6-E29407FB164F}"/>
              </a:ext>
            </a:extLst>
          </p:cNvPr>
          <p:cNvCxnSpPr>
            <a:stCxn id="42" idx="6"/>
            <a:endCxn id="43" idx="2"/>
          </p:cNvCxnSpPr>
          <p:nvPr/>
        </p:nvCxnSpPr>
        <p:spPr>
          <a:xfrm>
            <a:off x="68820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3449BAA0-291D-7907-C379-490D7C0622E8}"/>
              </a:ext>
            </a:extLst>
          </p:cNvPr>
          <p:cNvCxnSpPr>
            <a:stCxn id="43" idx="6"/>
            <a:endCxn id="44" idx="2"/>
          </p:cNvCxnSpPr>
          <p:nvPr/>
        </p:nvCxnSpPr>
        <p:spPr>
          <a:xfrm>
            <a:off x="1190137"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E875C05E-9660-F721-8626-4AE85C38094C}"/>
              </a:ext>
            </a:extLst>
          </p:cNvPr>
          <p:cNvCxnSpPr>
            <a:endCxn id="45"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201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59788"/>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9" name="Image 8"/>
          <p:cNvPicPr>
            <a:picLocks noChangeAspect="1"/>
          </p:cNvPicPr>
          <p:nvPr/>
        </p:nvPicPr>
        <p:blipFill rotWithShape="1">
          <a:blip r:embed="rId2"/>
          <a:srcRect l="9948" t="6635" r="9823" b="6502"/>
          <a:stretch/>
        </p:blipFill>
        <p:spPr>
          <a:xfrm>
            <a:off x="3443956" y="1830365"/>
            <a:ext cx="7262208" cy="4350281"/>
          </a:xfrm>
          <a:prstGeom prst="rect">
            <a:avLst/>
          </a:prstGeom>
          <a:ln>
            <a:solidFill>
              <a:srgbClr val="115A9F"/>
            </a:solidFill>
          </a:ln>
        </p:spPr>
      </p:pic>
      <p:sp>
        <p:nvSpPr>
          <p:cNvPr id="13" name="ZoneTexte 12"/>
          <p:cNvSpPr txBox="1"/>
          <p:nvPr/>
        </p:nvSpPr>
        <p:spPr>
          <a:xfrm rot="10800000" flipV="1">
            <a:off x="271462" y="1898733"/>
            <a:ext cx="2236418" cy="584775"/>
          </a:xfrm>
          <a:prstGeom prst="rect">
            <a:avLst/>
          </a:prstGeom>
          <a:noFill/>
        </p:spPr>
        <p:txBody>
          <a:bodyPr wrap="square" rtlCol="0">
            <a:spAutoFit/>
          </a:bodyPr>
          <a:lstStyle>
            <a:defPPr>
              <a:defRPr lang="fr-FR"/>
            </a:defPPr>
            <a:lvl1pPr>
              <a:defRPr spc="-50">
                <a:solidFill>
                  <a:srgbClr val="002060"/>
                </a:solidFill>
                <a:cs typeface="Microsoft Sans Serif" panose="020B0604020202020204" pitchFamily="34" charset="0"/>
              </a:defRPr>
            </a:lvl1pPr>
          </a:lstStyle>
          <a:p>
            <a:pPr algn="r"/>
            <a:r>
              <a:rPr lang="fr-FR" sz="1600" dirty="0">
                <a:solidFill>
                  <a:srgbClr val="02519A"/>
                </a:solidFill>
                <a:latin typeface="+mj-lt"/>
              </a:rPr>
              <a:t>Complétez les informations demandées</a:t>
            </a:r>
          </a:p>
        </p:txBody>
      </p:sp>
      <p:pic>
        <p:nvPicPr>
          <p:cNvPr id="30" name="Picture 2" descr="ustomer Login Icon #180013 - Free Icons Library">
            <a:extLst>
              <a:ext uri="{FF2B5EF4-FFF2-40B4-BE49-F238E27FC236}">
                <a16:creationId xmlns:a16="http://schemas.microsoft.com/office/drawing/2014/main" xmlns="" id="{1A7208DD-E4E1-2456-B9E4-1CED06E9D5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Connecteur droit 13">
            <a:extLst>
              <a:ext uri="{FF2B5EF4-FFF2-40B4-BE49-F238E27FC236}">
                <a16:creationId xmlns:a16="http://schemas.microsoft.com/office/drawing/2014/main" xmlns="" id="{EFCE7C23-FFD1-6F22-3814-AC4EE82236EB}"/>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xmlns="" id="{D608030E-2126-6F3B-9555-A0001FF775B8}"/>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3" name="Oval 32">
            <a:extLst>
              <a:ext uri="{FF2B5EF4-FFF2-40B4-BE49-F238E27FC236}">
                <a16:creationId xmlns:a16="http://schemas.microsoft.com/office/drawing/2014/main" xmlns="" id="{BF822386-80E1-E46D-67E6-4A52722F88EB}"/>
              </a:ext>
            </a:extLst>
          </p:cNvPr>
          <p:cNvSpPr/>
          <p:nvPr/>
        </p:nvSpPr>
        <p:spPr>
          <a:xfrm>
            <a:off x="86613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2</a:t>
            </a:r>
          </a:p>
        </p:txBody>
      </p:sp>
      <p:sp>
        <p:nvSpPr>
          <p:cNvPr id="34" name="Oval 33">
            <a:extLst>
              <a:ext uri="{FF2B5EF4-FFF2-40B4-BE49-F238E27FC236}">
                <a16:creationId xmlns:a16="http://schemas.microsoft.com/office/drawing/2014/main" xmlns="" id="{EA50A928-FBAA-DA21-31A1-94E627337B8E}"/>
              </a:ext>
            </a:extLst>
          </p:cNvPr>
          <p:cNvSpPr/>
          <p:nvPr/>
        </p:nvSpPr>
        <p:spPr>
          <a:xfrm>
            <a:off x="1368072"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3</a:t>
            </a:r>
          </a:p>
        </p:txBody>
      </p:sp>
      <p:sp>
        <p:nvSpPr>
          <p:cNvPr id="35" name="Oval 34">
            <a:extLst>
              <a:ext uri="{FF2B5EF4-FFF2-40B4-BE49-F238E27FC236}">
                <a16:creationId xmlns:a16="http://schemas.microsoft.com/office/drawing/2014/main" xmlns="" id="{0C8EB1FF-E346-6AA0-DBD0-3CFE08D6403A}"/>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6" name="Straight Connector 35">
            <a:extLst>
              <a:ext uri="{FF2B5EF4-FFF2-40B4-BE49-F238E27FC236}">
                <a16:creationId xmlns:a16="http://schemas.microsoft.com/office/drawing/2014/main" xmlns="" id="{4B3328B9-1741-8066-7529-EA18933459E3}"/>
              </a:ext>
            </a:extLst>
          </p:cNvPr>
          <p:cNvCxnSpPr>
            <a:stCxn id="32" idx="6"/>
            <a:endCxn id="33" idx="2"/>
          </p:cNvCxnSpPr>
          <p:nvPr/>
        </p:nvCxnSpPr>
        <p:spPr>
          <a:xfrm>
            <a:off x="68820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3B1F852E-608E-971B-6B75-EBAAFAD65B23}"/>
              </a:ext>
            </a:extLst>
          </p:cNvPr>
          <p:cNvCxnSpPr>
            <a:stCxn id="33" idx="6"/>
            <a:endCxn id="34" idx="2"/>
          </p:cNvCxnSpPr>
          <p:nvPr/>
        </p:nvCxnSpPr>
        <p:spPr>
          <a:xfrm>
            <a:off x="1190137"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B5FF5050-7DF2-BB3F-9A52-FE91C9D7A0B3}"/>
              </a:ext>
            </a:extLst>
          </p:cNvPr>
          <p:cNvCxnSpPr>
            <a:endCxn id="35"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21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59788"/>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7" name="Image 6"/>
          <p:cNvPicPr>
            <a:picLocks noChangeAspect="1"/>
          </p:cNvPicPr>
          <p:nvPr/>
        </p:nvPicPr>
        <p:blipFill rotWithShape="1">
          <a:blip r:embed="rId2"/>
          <a:srcRect l="11716" t="16092" r="13537"/>
          <a:stretch/>
        </p:blipFill>
        <p:spPr>
          <a:xfrm>
            <a:off x="3623416" y="1858187"/>
            <a:ext cx="7161377" cy="4543922"/>
          </a:xfrm>
          <a:prstGeom prst="rect">
            <a:avLst/>
          </a:prstGeom>
          <a:ln>
            <a:solidFill>
              <a:srgbClr val="115A9F"/>
            </a:solidFill>
          </a:ln>
        </p:spPr>
      </p:pic>
      <p:sp>
        <p:nvSpPr>
          <p:cNvPr id="8" name="ZoneTexte 7"/>
          <p:cNvSpPr txBox="1"/>
          <p:nvPr/>
        </p:nvSpPr>
        <p:spPr>
          <a:xfrm rot="10800000" flipV="1">
            <a:off x="85725" y="4459276"/>
            <a:ext cx="2445802" cy="1323439"/>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smtClean="0"/>
              <a:t>Cochez sur </a:t>
            </a:r>
            <a:r>
              <a:rPr lang="fr-FR" sz="1600" dirty="0"/>
              <a:t>les deux conditions</a:t>
            </a:r>
          </a:p>
          <a:p>
            <a:endParaRPr lang="fr-FR" sz="1600" dirty="0"/>
          </a:p>
          <a:p>
            <a:r>
              <a:rPr lang="fr-FR" sz="1600" dirty="0"/>
              <a:t>Puis cliquez sur </a:t>
            </a:r>
          </a:p>
          <a:p>
            <a:r>
              <a:rPr lang="fr-FR" sz="1600" dirty="0"/>
              <a:t>« Créer mon compte » </a:t>
            </a:r>
          </a:p>
        </p:txBody>
      </p:sp>
      <p:pic>
        <p:nvPicPr>
          <p:cNvPr id="17" name="Image 16"/>
          <p:cNvPicPr>
            <a:picLocks noChangeAspect="1"/>
          </p:cNvPicPr>
          <p:nvPr/>
        </p:nvPicPr>
        <p:blipFill rotWithShape="1">
          <a:blip r:embed="rId2"/>
          <a:srcRect l="17188" t="77568" r="79158" b="12893"/>
          <a:stretch/>
        </p:blipFill>
        <p:spPr>
          <a:xfrm>
            <a:off x="3981977" y="5164824"/>
            <a:ext cx="458576" cy="648334"/>
          </a:xfrm>
          <a:prstGeom prst="rect">
            <a:avLst/>
          </a:prstGeom>
          <a:ln w="19050">
            <a:noFill/>
          </a:ln>
          <a:effectLst>
            <a:glow rad="63500">
              <a:srgbClr val="FF0000">
                <a:alpha val="40000"/>
              </a:srgbClr>
            </a:glow>
          </a:effectLst>
        </p:spPr>
      </p:pic>
      <p:pic>
        <p:nvPicPr>
          <p:cNvPr id="18" name="Image 17"/>
          <p:cNvPicPr>
            <a:picLocks noChangeAspect="1"/>
          </p:cNvPicPr>
          <p:nvPr/>
        </p:nvPicPr>
        <p:blipFill rotWithShape="1">
          <a:blip r:embed="rId2"/>
          <a:srcRect l="43400" t="89899" r="44250" b="4517"/>
          <a:stretch/>
        </p:blipFill>
        <p:spPr>
          <a:xfrm>
            <a:off x="6385163" y="5798104"/>
            <a:ext cx="1852552" cy="453686"/>
          </a:xfrm>
          <a:prstGeom prst="rect">
            <a:avLst/>
          </a:prstGeom>
          <a:ln w="19050">
            <a:noFill/>
          </a:ln>
          <a:effectLst>
            <a:glow rad="63500">
              <a:srgbClr val="FF0000">
                <a:alpha val="40000"/>
              </a:srgbClr>
            </a:glow>
          </a:effectLst>
        </p:spPr>
      </p:pic>
      <p:pic>
        <p:nvPicPr>
          <p:cNvPr id="31" name="Picture 2" descr="ustomer Login Icon #180013 - Free Icons Library">
            <a:extLst>
              <a:ext uri="{FF2B5EF4-FFF2-40B4-BE49-F238E27FC236}">
                <a16:creationId xmlns:a16="http://schemas.microsoft.com/office/drawing/2014/main" xmlns="" id="{E898983F-FA89-D20D-45AB-D2701832A2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Connecteur droit 13">
            <a:extLst>
              <a:ext uri="{FF2B5EF4-FFF2-40B4-BE49-F238E27FC236}">
                <a16:creationId xmlns:a16="http://schemas.microsoft.com/office/drawing/2014/main" xmlns="" id="{3DD2C1B4-D7A5-CA81-5B26-8E058ACD5631}"/>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xmlns="" id="{90D27754-E171-1823-87C9-C4B98607F531}"/>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4" name="Oval 33">
            <a:extLst>
              <a:ext uri="{FF2B5EF4-FFF2-40B4-BE49-F238E27FC236}">
                <a16:creationId xmlns:a16="http://schemas.microsoft.com/office/drawing/2014/main" xmlns="" id="{AB852BC0-8153-ADD8-2553-007147E74C05}"/>
              </a:ext>
            </a:extLst>
          </p:cNvPr>
          <p:cNvSpPr/>
          <p:nvPr/>
        </p:nvSpPr>
        <p:spPr>
          <a:xfrm>
            <a:off x="86613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2</a:t>
            </a:r>
          </a:p>
        </p:txBody>
      </p:sp>
      <p:sp>
        <p:nvSpPr>
          <p:cNvPr id="35" name="Oval 34">
            <a:extLst>
              <a:ext uri="{FF2B5EF4-FFF2-40B4-BE49-F238E27FC236}">
                <a16:creationId xmlns:a16="http://schemas.microsoft.com/office/drawing/2014/main" xmlns="" id="{83FCF410-38B8-E4FD-32B7-9FB8B8AD82CE}"/>
              </a:ext>
            </a:extLst>
          </p:cNvPr>
          <p:cNvSpPr/>
          <p:nvPr/>
        </p:nvSpPr>
        <p:spPr>
          <a:xfrm>
            <a:off x="1368072"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3</a:t>
            </a:r>
          </a:p>
        </p:txBody>
      </p:sp>
      <p:sp>
        <p:nvSpPr>
          <p:cNvPr id="36" name="Oval 35">
            <a:extLst>
              <a:ext uri="{FF2B5EF4-FFF2-40B4-BE49-F238E27FC236}">
                <a16:creationId xmlns:a16="http://schemas.microsoft.com/office/drawing/2014/main" xmlns="" id="{BBF2E024-F560-C42D-98F4-A04A6953638E}"/>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7" name="Straight Connector 36">
            <a:extLst>
              <a:ext uri="{FF2B5EF4-FFF2-40B4-BE49-F238E27FC236}">
                <a16:creationId xmlns:a16="http://schemas.microsoft.com/office/drawing/2014/main" xmlns="" id="{9C0F0FF6-290C-20B2-CEB1-690A60D5C8D5}"/>
              </a:ext>
            </a:extLst>
          </p:cNvPr>
          <p:cNvCxnSpPr>
            <a:stCxn id="33" idx="6"/>
            <a:endCxn id="34" idx="2"/>
          </p:cNvCxnSpPr>
          <p:nvPr/>
        </p:nvCxnSpPr>
        <p:spPr>
          <a:xfrm>
            <a:off x="68820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D1684B60-8CD5-550A-58B8-F5F42BDA8619}"/>
              </a:ext>
            </a:extLst>
          </p:cNvPr>
          <p:cNvCxnSpPr>
            <a:stCxn id="34" idx="6"/>
            <a:endCxn id="35" idx="2"/>
          </p:cNvCxnSpPr>
          <p:nvPr/>
        </p:nvCxnSpPr>
        <p:spPr>
          <a:xfrm>
            <a:off x="1190137"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712F7639-AA04-27F1-8183-8544458EE65E}"/>
              </a:ext>
            </a:extLst>
          </p:cNvPr>
          <p:cNvCxnSpPr>
            <a:endCxn id="36"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5"/>
          <a:stretch>
            <a:fillRect/>
          </a:stretch>
        </p:blipFill>
        <p:spPr>
          <a:xfrm>
            <a:off x="4069690" y="5247118"/>
            <a:ext cx="263027" cy="241873"/>
          </a:xfrm>
          <a:prstGeom prst="rect">
            <a:avLst/>
          </a:prstGeom>
        </p:spPr>
      </p:pic>
    </p:spTree>
    <p:extLst>
      <p:ext uri="{BB962C8B-B14F-4D97-AF65-F5344CB8AC3E}">
        <p14:creationId xmlns:p14="http://schemas.microsoft.com/office/powerpoint/2010/main" val="1020877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13" name="Image 12"/>
          <p:cNvPicPr>
            <a:picLocks noChangeAspect="1"/>
          </p:cNvPicPr>
          <p:nvPr/>
        </p:nvPicPr>
        <p:blipFill rotWithShape="1">
          <a:blip r:embed="rId2"/>
          <a:srcRect l="483" t="6827" r="14920" b="28436"/>
          <a:stretch/>
        </p:blipFill>
        <p:spPr>
          <a:xfrm>
            <a:off x="3116730" y="1781176"/>
            <a:ext cx="5833041" cy="2417792"/>
          </a:xfrm>
          <a:prstGeom prst="rect">
            <a:avLst/>
          </a:prstGeom>
          <a:ln>
            <a:solidFill>
              <a:srgbClr val="115A9F"/>
            </a:solidFill>
          </a:ln>
        </p:spPr>
      </p:pic>
      <p:sp>
        <p:nvSpPr>
          <p:cNvPr id="16" name="ZoneTexte 15"/>
          <p:cNvSpPr txBox="1"/>
          <p:nvPr/>
        </p:nvSpPr>
        <p:spPr>
          <a:xfrm rot="10800000" flipV="1">
            <a:off x="135729" y="1815220"/>
            <a:ext cx="2395797"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Dans les 24 heures, vous recevrez un e-mail à l’adresse que vous avez mentionnée</a:t>
            </a:r>
          </a:p>
        </p:txBody>
      </p:sp>
      <p:pic>
        <p:nvPicPr>
          <p:cNvPr id="17" name="Image 16"/>
          <p:cNvPicPr>
            <a:picLocks noChangeAspect="1"/>
          </p:cNvPicPr>
          <p:nvPr/>
        </p:nvPicPr>
        <p:blipFill rotWithShape="1">
          <a:blip r:embed="rId3"/>
          <a:srcRect l="647" t="17939" r="33610" b="26760"/>
          <a:stretch/>
        </p:blipFill>
        <p:spPr>
          <a:xfrm>
            <a:off x="4373559" y="3463956"/>
            <a:ext cx="6813553" cy="3105150"/>
          </a:xfrm>
          <a:prstGeom prst="rect">
            <a:avLst/>
          </a:prstGeom>
          <a:solidFill>
            <a:srgbClr val="FF0000"/>
          </a:solidFill>
          <a:ln>
            <a:solidFill>
              <a:srgbClr val="115A9F"/>
            </a:solidFill>
          </a:ln>
        </p:spPr>
      </p:pic>
      <p:sp>
        <p:nvSpPr>
          <p:cNvPr id="18" name="ZoneTexte 17"/>
          <p:cNvSpPr txBox="1"/>
          <p:nvPr/>
        </p:nvSpPr>
        <p:spPr>
          <a:xfrm rot="10800000" flipV="1">
            <a:off x="431264" y="4684471"/>
            <a:ext cx="2100263"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 le lien pour activer votre compte </a:t>
            </a:r>
          </a:p>
        </p:txBody>
      </p:sp>
      <p:pic>
        <p:nvPicPr>
          <p:cNvPr id="21" name="Image 20"/>
          <p:cNvPicPr>
            <a:picLocks noChangeAspect="1"/>
          </p:cNvPicPr>
          <p:nvPr/>
        </p:nvPicPr>
        <p:blipFill rotWithShape="1">
          <a:blip r:embed="rId3"/>
          <a:srcRect l="15805" t="41852" r="42286" b="55476"/>
          <a:stretch/>
        </p:blipFill>
        <p:spPr>
          <a:xfrm>
            <a:off x="5364641" y="4785195"/>
            <a:ext cx="5584346" cy="192882"/>
          </a:xfrm>
          <a:prstGeom prst="rect">
            <a:avLst/>
          </a:prstGeom>
          <a:ln w="19050">
            <a:noFill/>
          </a:ln>
          <a:effectLst>
            <a:glow rad="63500">
              <a:srgbClr val="FF0000">
                <a:alpha val="40000"/>
              </a:srgbClr>
            </a:glow>
          </a:effectLst>
        </p:spPr>
      </p:pic>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351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sp>
        <p:nvSpPr>
          <p:cNvPr id="16" name="ZoneTexte 15"/>
          <p:cNvSpPr txBox="1"/>
          <p:nvPr/>
        </p:nvSpPr>
        <p:spPr>
          <a:xfrm rot="10800000" flipV="1">
            <a:off x="135729" y="3067194"/>
            <a:ext cx="2395797"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Saisissez votre email, créez votre mot de passe et confirmez la création de votre compte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Image 2">
            <a:extLst>
              <a:ext uri="{FF2B5EF4-FFF2-40B4-BE49-F238E27FC236}">
                <a16:creationId xmlns:a16="http://schemas.microsoft.com/office/drawing/2014/main" xmlns="" id="{872A7EE4-0842-BB25-5A9D-A775453D3B29}"/>
              </a:ext>
            </a:extLst>
          </p:cNvPr>
          <p:cNvPicPr>
            <a:picLocks noChangeAspect="1"/>
          </p:cNvPicPr>
          <p:nvPr/>
        </p:nvPicPr>
        <p:blipFill rotWithShape="1">
          <a:blip r:embed="rId4"/>
          <a:srcRect l="13730" t="7466" r="13876" b="6249"/>
          <a:stretch/>
        </p:blipFill>
        <p:spPr>
          <a:xfrm>
            <a:off x="3423004" y="1991169"/>
            <a:ext cx="7283159" cy="4635651"/>
          </a:xfrm>
          <a:prstGeom prst="rect">
            <a:avLst/>
          </a:prstGeom>
          <a:ln>
            <a:solidFill>
              <a:srgbClr val="115A9F"/>
            </a:solidFill>
          </a:ln>
        </p:spPr>
      </p:pic>
      <p:pic>
        <p:nvPicPr>
          <p:cNvPr id="4" name="Image 2">
            <a:extLst>
              <a:ext uri="{FF2B5EF4-FFF2-40B4-BE49-F238E27FC236}">
                <a16:creationId xmlns:a16="http://schemas.microsoft.com/office/drawing/2014/main" xmlns="" id="{3984E7AA-31DF-5FD7-1522-5E4AA5CADB40}"/>
              </a:ext>
            </a:extLst>
          </p:cNvPr>
          <p:cNvPicPr>
            <a:picLocks noChangeAspect="1"/>
          </p:cNvPicPr>
          <p:nvPr/>
        </p:nvPicPr>
        <p:blipFill rotWithShape="1">
          <a:blip r:embed="rId4"/>
          <a:srcRect l="37986" t="85322" r="39209" b="8894"/>
          <a:stretch/>
        </p:blipFill>
        <p:spPr>
          <a:xfrm>
            <a:off x="5427439" y="6098444"/>
            <a:ext cx="2782962" cy="372796"/>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113684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sp>
        <p:nvSpPr>
          <p:cNvPr id="16" name="ZoneTexte 15"/>
          <p:cNvSpPr txBox="1"/>
          <p:nvPr/>
        </p:nvSpPr>
        <p:spPr>
          <a:xfrm rot="10800000" flipV="1">
            <a:off x="84406" y="3869629"/>
            <a:ext cx="2447120"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Connectez vous à l’application</a:t>
            </a:r>
          </a:p>
          <a:p>
            <a:r>
              <a:rPr lang="fr-FR" sz="1600" u="sng" dirty="0"/>
              <a:t>Etudes en France</a:t>
            </a:r>
          </a:p>
          <a:p>
            <a:r>
              <a:rPr lang="fr-FR" sz="1600" dirty="0"/>
              <a:t>en cliquant sur le lien</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xmlns="" id="{11EF47C4-2DAC-8D1C-5511-0283B58CE177}"/>
              </a:ext>
            </a:extLst>
          </p:cNvPr>
          <p:cNvPicPr>
            <a:picLocks noChangeAspect="1"/>
          </p:cNvPicPr>
          <p:nvPr/>
        </p:nvPicPr>
        <p:blipFill rotWithShape="1">
          <a:blip r:embed="rId4"/>
          <a:srcRect l="-1" t="7034" r="32553" b="44801"/>
          <a:stretch/>
        </p:blipFill>
        <p:spPr>
          <a:xfrm>
            <a:off x="3435408" y="2185987"/>
            <a:ext cx="7270755" cy="4256773"/>
          </a:xfrm>
          <a:prstGeom prst="rect">
            <a:avLst/>
          </a:prstGeom>
          <a:ln>
            <a:solidFill>
              <a:srgbClr val="115A9F"/>
            </a:solidFill>
          </a:ln>
        </p:spPr>
      </p:pic>
      <p:pic>
        <p:nvPicPr>
          <p:cNvPr id="4" name="Image 1">
            <a:extLst>
              <a:ext uri="{FF2B5EF4-FFF2-40B4-BE49-F238E27FC236}">
                <a16:creationId xmlns:a16="http://schemas.microsoft.com/office/drawing/2014/main" xmlns="" id="{1A0FDCD2-E45E-5708-46C0-5EBEC2558F0C}"/>
              </a:ext>
            </a:extLst>
          </p:cNvPr>
          <p:cNvPicPr>
            <a:picLocks noChangeAspect="1"/>
          </p:cNvPicPr>
          <p:nvPr/>
        </p:nvPicPr>
        <p:blipFill rotWithShape="1">
          <a:blip r:embed="rId4"/>
          <a:srcRect l="15756" t="44162" r="57250" b="52048"/>
          <a:stretch/>
        </p:blipFill>
        <p:spPr>
          <a:xfrm>
            <a:off x="5122984" y="5393690"/>
            <a:ext cx="3606802" cy="274320"/>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3592471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2721" y="359788"/>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sp>
        <p:nvSpPr>
          <p:cNvPr id="2" name="Oval 1">
            <a:extLst>
              <a:ext uri="{FF2B5EF4-FFF2-40B4-BE49-F238E27FC236}">
                <a16:creationId xmlns:a16="http://schemas.microsoft.com/office/drawing/2014/main" xmlns="" id="{5ADBCF0B-BFD4-F497-0AB4-4761FACD134A}"/>
              </a:ext>
            </a:extLst>
          </p:cNvPr>
          <p:cNvSpPr/>
          <p:nvPr/>
        </p:nvSpPr>
        <p:spPr>
          <a:xfrm>
            <a:off x="3292297" y="2634600"/>
            <a:ext cx="1120800" cy="11208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t>1</a:t>
            </a:r>
          </a:p>
        </p:txBody>
      </p:sp>
      <p:sp>
        <p:nvSpPr>
          <p:cNvPr id="3" name="Oval 2">
            <a:extLst>
              <a:ext uri="{FF2B5EF4-FFF2-40B4-BE49-F238E27FC236}">
                <a16:creationId xmlns:a16="http://schemas.microsoft.com/office/drawing/2014/main" xmlns="" id="{3C3E3381-75FE-4FD3-865F-0297830371C8}"/>
              </a:ext>
            </a:extLst>
          </p:cNvPr>
          <p:cNvSpPr/>
          <p:nvPr/>
        </p:nvSpPr>
        <p:spPr>
          <a:xfrm>
            <a:off x="4787832" y="2634600"/>
            <a:ext cx="1120800" cy="11208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t>2</a:t>
            </a:r>
          </a:p>
        </p:txBody>
      </p:sp>
      <p:sp>
        <p:nvSpPr>
          <p:cNvPr id="4" name="Oval 3">
            <a:extLst>
              <a:ext uri="{FF2B5EF4-FFF2-40B4-BE49-F238E27FC236}">
                <a16:creationId xmlns:a16="http://schemas.microsoft.com/office/drawing/2014/main" xmlns="" id="{CF4922B7-43EF-01A7-DBEE-914E98CACE19}"/>
              </a:ext>
            </a:extLst>
          </p:cNvPr>
          <p:cNvSpPr/>
          <p:nvPr/>
        </p:nvSpPr>
        <p:spPr>
          <a:xfrm>
            <a:off x="6283367" y="2634600"/>
            <a:ext cx="1120800" cy="11208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solidFill>
                  <a:schemeClr val="accent1">
                    <a:lumMod val="40000"/>
                    <a:lumOff val="60000"/>
                  </a:schemeClr>
                </a:solidFill>
              </a:rPr>
              <a:t>3</a:t>
            </a:r>
          </a:p>
        </p:txBody>
      </p:sp>
      <p:sp>
        <p:nvSpPr>
          <p:cNvPr id="5" name="Oval 4">
            <a:extLst>
              <a:ext uri="{FF2B5EF4-FFF2-40B4-BE49-F238E27FC236}">
                <a16:creationId xmlns:a16="http://schemas.microsoft.com/office/drawing/2014/main" xmlns="" id="{50EECA6D-E016-E973-E561-2EB43542D353}"/>
              </a:ext>
            </a:extLst>
          </p:cNvPr>
          <p:cNvSpPr/>
          <p:nvPr/>
        </p:nvSpPr>
        <p:spPr>
          <a:xfrm>
            <a:off x="7778902" y="2634600"/>
            <a:ext cx="1120800" cy="11208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solidFill>
                  <a:schemeClr val="accent1">
                    <a:lumMod val="40000"/>
                    <a:lumOff val="60000"/>
                  </a:schemeClr>
                </a:solidFill>
              </a:rPr>
              <a:t>4</a:t>
            </a:r>
          </a:p>
        </p:txBody>
      </p:sp>
      <p:cxnSp>
        <p:nvCxnSpPr>
          <p:cNvPr id="8" name="Straight Connector 7">
            <a:extLst>
              <a:ext uri="{FF2B5EF4-FFF2-40B4-BE49-F238E27FC236}">
                <a16:creationId xmlns:a16="http://schemas.microsoft.com/office/drawing/2014/main" xmlns="" id="{B6125F74-9037-3A29-3238-67DC502E3D4C}"/>
              </a:ext>
            </a:extLst>
          </p:cNvPr>
          <p:cNvCxnSpPr>
            <a:cxnSpLocks/>
            <a:stCxn id="2" idx="6"/>
            <a:endCxn id="3" idx="2"/>
          </p:cNvCxnSpPr>
          <p:nvPr/>
        </p:nvCxnSpPr>
        <p:spPr>
          <a:xfrm>
            <a:off x="4413097" y="3195000"/>
            <a:ext cx="3747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995520D-B83A-650F-DAF0-C68F402BAD6D}"/>
              </a:ext>
            </a:extLst>
          </p:cNvPr>
          <p:cNvCxnSpPr>
            <a:cxnSpLocks/>
            <a:stCxn id="3" idx="6"/>
            <a:endCxn id="4" idx="2"/>
          </p:cNvCxnSpPr>
          <p:nvPr/>
        </p:nvCxnSpPr>
        <p:spPr>
          <a:xfrm>
            <a:off x="5908632" y="3195000"/>
            <a:ext cx="3747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12A6A95-0711-7AE0-9EE4-1068024F5DBB}"/>
              </a:ext>
            </a:extLst>
          </p:cNvPr>
          <p:cNvCxnSpPr>
            <a:cxnSpLocks/>
            <a:stCxn id="4" idx="6"/>
            <a:endCxn id="5" idx="2"/>
          </p:cNvCxnSpPr>
          <p:nvPr/>
        </p:nvCxnSpPr>
        <p:spPr>
          <a:xfrm>
            <a:off x="7404167" y="3195000"/>
            <a:ext cx="3747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A6CD5B15-272D-A443-E4C1-25473492DE82}"/>
              </a:ext>
            </a:extLst>
          </p:cNvPr>
          <p:cNvSpPr txBox="1"/>
          <p:nvPr/>
        </p:nvSpPr>
        <p:spPr>
          <a:xfrm>
            <a:off x="4052427" y="3980611"/>
            <a:ext cx="2591610" cy="1323439"/>
          </a:xfrm>
          <a:prstGeom prst="rect">
            <a:avLst/>
          </a:prstGeom>
          <a:noFill/>
        </p:spPr>
        <p:txBody>
          <a:bodyPr wrap="square">
            <a:spAutoFit/>
          </a:bodyPr>
          <a:lstStyle/>
          <a:p>
            <a:pPr algn="ctr"/>
            <a:r>
              <a:rPr lang="fr-FR" sz="2000" dirty="0">
                <a:solidFill>
                  <a:srgbClr val="02519A"/>
                </a:solidFill>
                <a:latin typeface="+mj-lt"/>
              </a:rPr>
              <a:t>Etape 2:</a:t>
            </a:r>
          </a:p>
          <a:p>
            <a:pPr algn="ctr"/>
            <a:r>
              <a:rPr lang="fr-FR" sz="2000" dirty="0">
                <a:solidFill>
                  <a:srgbClr val="02519A"/>
                </a:solidFill>
                <a:latin typeface="+mj-lt"/>
              </a:rPr>
              <a:t>Connectez vous à votre compte Etudes en France</a:t>
            </a:r>
            <a:endParaRPr lang="x-none" sz="2000" dirty="0"/>
          </a:p>
        </p:txBody>
      </p:sp>
      <p:pic>
        <p:nvPicPr>
          <p:cNvPr id="31" name="Picture 2" descr="ustomer Login Icon #180013 - Free Icons Library">
            <a:extLst>
              <a:ext uri="{FF2B5EF4-FFF2-40B4-BE49-F238E27FC236}">
                <a16:creationId xmlns:a16="http://schemas.microsoft.com/office/drawing/2014/main" xmlns="" id="{400660C6-D86E-501C-6013-7DB270B08A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Connecteur droit 13">
            <a:extLst>
              <a:ext uri="{FF2B5EF4-FFF2-40B4-BE49-F238E27FC236}">
                <a16:creationId xmlns:a16="http://schemas.microsoft.com/office/drawing/2014/main" xmlns="" id="{124D4E2F-690F-D0C7-0274-66EE3A311B84}"/>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67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sp>
        <p:nvSpPr>
          <p:cNvPr id="16" name="ZoneTexte 15"/>
          <p:cNvSpPr txBox="1"/>
          <p:nvPr/>
        </p:nvSpPr>
        <p:spPr>
          <a:xfrm rot="10800000" flipV="1">
            <a:off x="84406" y="2003959"/>
            <a:ext cx="2447120"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a:t>
            </a:r>
          </a:p>
          <a:p>
            <a:r>
              <a:rPr lang="fr-FR" sz="1600" dirty="0"/>
              <a:t>« Je me connecte »</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Image 1">
            <a:extLst>
              <a:ext uri="{FF2B5EF4-FFF2-40B4-BE49-F238E27FC236}">
                <a16:creationId xmlns:a16="http://schemas.microsoft.com/office/drawing/2014/main" xmlns="" id="{CAE070D0-4E08-724D-7126-6B4179A829DF}"/>
              </a:ext>
            </a:extLst>
          </p:cNvPr>
          <p:cNvPicPr>
            <a:picLocks noChangeAspect="1"/>
          </p:cNvPicPr>
          <p:nvPr/>
        </p:nvPicPr>
        <p:blipFill rotWithShape="1">
          <a:blip r:embed="rId4"/>
          <a:srcRect t="7249" r="-110"/>
          <a:stretch/>
        </p:blipFill>
        <p:spPr>
          <a:xfrm>
            <a:off x="3108327" y="2003959"/>
            <a:ext cx="7531188" cy="4371204"/>
          </a:xfrm>
          <a:prstGeom prst="rect">
            <a:avLst/>
          </a:prstGeom>
        </p:spPr>
      </p:pic>
      <p:pic>
        <p:nvPicPr>
          <p:cNvPr id="7" name="Image 1">
            <a:extLst>
              <a:ext uri="{FF2B5EF4-FFF2-40B4-BE49-F238E27FC236}">
                <a16:creationId xmlns:a16="http://schemas.microsoft.com/office/drawing/2014/main" xmlns="" id="{EC26BE2E-A13F-2B95-60CC-521DBD5A0874}"/>
              </a:ext>
            </a:extLst>
          </p:cNvPr>
          <p:cNvPicPr>
            <a:picLocks noChangeAspect="1"/>
          </p:cNvPicPr>
          <p:nvPr/>
        </p:nvPicPr>
        <p:blipFill rotWithShape="1">
          <a:blip r:embed="rId4"/>
          <a:srcRect l="88218" t="10611" r="2516" b="83076"/>
          <a:stretch/>
        </p:blipFill>
        <p:spPr>
          <a:xfrm>
            <a:off x="9711957" y="2251313"/>
            <a:ext cx="1072836" cy="412678"/>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270940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2721" y="359788"/>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sp>
        <p:nvSpPr>
          <p:cNvPr id="2" name="Oval 1">
            <a:extLst>
              <a:ext uri="{FF2B5EF4-FFF2-40B4-BE49-F238E27FC236}">
                <a16:creationId xmlns:a16="http://schemas.microsoft.com/office/drawing/2014/main" xmlns="" id="{5ADBCF0B-BFD4-F497-0AB4-4761FACD134A}"/>
              </a:ext>
            </a:extLst>
          </p:cNvPr>
          <p:cNvSpPr/>
          <p:nvPr/>
        </p:nvSpPr>
        <p:spPr>
          <a:xfrm>
            <a:off x="3292297" y="2634600"/>
            <a:ext cx="1120800" cy="11208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t>1</a:t>
            </a:r>
          </a:p>
        </p:txBody>
      </p:sp>
      <p:sp>
        <p:nvSpPr>
          <p:cNvPr id="3" name="Oval 2">
            <a:extLst>
              <a:ext uri="{FF2B5EF4-FFF2-40B4-BE49-F238E27FC236}">
                <a16:creationId xmlns:a16="http://schemas.microsoft.com/office/drawing/2014/main" xmlns="" id="{3C3E3381-75FE-4FD3-865F-0297830371C8}"/>
              </a:ext>
            </a:extLst>
          </p:cNvPr>
          <p:cNvSpPr/>
          <p:nvPr/>
        </p:nvSpPr>
        <p:spPr>
          <a:xfrm>
            <a:off x="4787832" y="2634600"/>
            <a:ext cx="1120800" cy="11208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t>2</a:t>
            </a:r>
          </a:p>
        </p:txBody>
      </p:sp>
      <p:sp>
        <p:nvSpPr>
          <p:cNvPr id="4" name="Oval 3">
            <a:extLst>
              <a:ext uri="{FF2B5EF4-FFF2-40B4-BE49-F238E27FC236}">
                <a16:creationId xmlns:a16="http://schemas.microsoft.com/office/drawing/2014/main" xmlns="" id="{CF4922B7-43EF-01A7-DBEE-914E98CACE19}"/>
              </a:ext>
            </a:extLst>
          </p:cNvPr>
          <p:cNvSpPr/>
          <p:nvPr/>
        </p:nvSpPr>
        <p:spPr>
          <a:xfrm>
            <a:off x="6283367" y="2634600"/>
            <a:ext cx="1120800" cy="11208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t>3</a:t>
            </a:r>
          </a:p>
        </p:txBody>
      </p:sp>
      <p:sp>
        <p:nvSpPr>
          <p:cNvPr id="5" name="Oval 4">
            <a:extLst>
              <a:ext uri="{FF2B5EF4-FFF2-40B4-BE49-F238E27FC236}">
                <a16:creationId xmlns:a16="http://schemas.microsoft.com/office/drawing/2014/main" xmlns="" id="{50EECA6D-E016-E973-E561-2EB43542D353}"/>
              </a:ext>
            </a:extLst>
          </p:cNvPr>
          <p:cNvSpPr/>
          <p:nvPr/>
        </p:nvSpPr>
        <p:spPr>
          <a:xfrm>
            <a:off x="7778902" y="2634600"/>
            <a:ext cx="1120800" cy="11208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solidFill>
                  <a:schemeClr val="accent1">
                    <a:lumMod val="40000"/>
                    <a:lumOff val="60000"/>
                  </a:schemeClr>
                </a:solidFill>
              </a:rPr>
              <a:t>4</a:t>
            </a:r>
          </a:p>
        </p:txBody>
      </p:sp>
      <p:cxnSp>
        <p:nvCxnSpPr>
          <p:cNvPr id="8" name="Straight Connector 7">
            <a:extLst>
              <a:ext uri="{FF2B5EF4-FFF2-40B4-BE49-F238E27FC236}">
                <a16:creationId xmlns:a16="http://schemas.microsoft.com/office/drawing/2014/main" xmlns="" id="{B6125F74-9037-3A29-3238-67DC502E3D4C}"/>
              </a:ext>
            </a:extLst>
          </p:cNvPr>
          <p:cNvCxnSpPr>
            <a:cxnSpLocks/>
            <a:stCxn id="2" idx="6"/>
            <a:endCxn id="3" idx="2"/>
          </p:cNvCxnSpPr>
          <p:nvPr/>
        </p:nvCxnSpPr>
        <p:spPr>
          <a:xfrm>
            <a:off x="4413097" y="3195000"/>
            <a:ext cx="3747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995520D-B83A-650F-DAF0-C68F402BAD6D}"/>
              </a:ext>
            </a:extLst>
          </p:cNvPr>
          <p:cNvCxnSpPr>
            <a:cxnSpLocks/>
            <a:stCxn id="3" idx="6"/>
            <a:endCxn id="4" idx="2"/>
          </p:cNvCxnSpPr>
          <p:nvPr/>
        </p:nvCxnSpPr>
        <p:spPr>
          <a:xfrm>
            <a:off x="5908632" y="3195000"/>
            <a:ext cx="3747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12A6A95-0711-7AE0-9EE4-1068024F5DBB}"/>
              </a:ext>
            </a:extLst>
          </p:cNvPr>
          <p:cNvCxnSpPr>
            <a:cxnSpLocks/>
            <a:stCxn id="4" idx="6"/>
            <a:endCxn id="5" idx="2"/>
          </p:cNvCxnSpPr>
          <p:nvPr/>
        </p:nvCxnSpPr>
        <p:spPr>
          <a:xfrm>
            <a:off x="7404167" y="3195000"/>
            <a:ext cx="3747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A6CD5B15-272D-A443-E4C1-25473492DE82}"/>
              </a:ext>
            </a:extLst>
          </p:cNvPr>
          <p:cNvSpPr txBox="1"/>
          <p:nvPr/>
        </p:nvSpPr>
        <p:spPr>
          <a:xfrm>
            <a:off x="5547962" y="3980611"/>
            <a:ext cx="2591610" cy="1015663"/>
          </a:xfrm>
          <a:prstGeom prst="rect">
            <a:avLst/>
          </a:prstGeom>
          <a:noFill/>
        </p:spPr>
        <p:txBody>
          <a:bodyPr wrap="square">
            <a:spAutoFit/>
          </a:bodyPr>
          <a:lstStyle/>
          <a:p>
            <a:pPr algn="ctr"/>
            <a:r>
              <a:rPr lang="fr-FR" sz="2000" dirty="0">
                <a:solidFill>
                  <a:srgbClr val="02519A"/>
                </a:solidFill>
                <a:latin typeface="+mj-lt"/>
              </a:rPr>
              <a:t>Etape 3:</a:t>
            </a:r>
          </a:p>
          <a:p>
            <a:pPr algn="ctr"/>
            <a:r>
              <a:rPr lang="fr-FR" sz="2000" dirty="0">
                <a:solidFill>
                  <a:srgbClr val="02519A"/>
                </a:solidFill>
                <a:latin typeface="+mj-lt"/>
              </a:rPr>
              <a:t>Complétez la partie « Je suis candidat »</a:t>
            </a:r>
            <a:endParaRPr lang="x-none" sz="2000" dirty="0">
              <a:solidFill>
                <a:srgbClr val="02519A"/>
              </a:solidFill>
              <a:latin typeface="+mj-lt"/>
            </a:endParaRPr>
          </a:p>
        </p:txBody>
      </p:sp>
      <p:pic>
        <p:nvPicPr>
          <p:cNvPr id="31" name="Picture 2" descr="ustomer Login Icon #180013 - Free Icons Library">
            <a:extLst>
              <a:ext uri="{FF2B5EF4-FFF2-40B4-BE49-F238E27FC236}">
                <a16:creationId xmlns:a16="http://schemas.microsoft.com/office/drawing/2014/main" xmlns="" id="{400660C6-D86E-501C-6013-7DB270B08A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Connecteur droit 13">
            <a:extLst>
              <a:ext uri="{FF2B5EF4-FFF2-40B4-BE49-F238E27FC236}">
                <a16:creationId xmlns:a16="http://schemas.microsoft.com/office/drawing/2014/main" xmlns="" id="{124D4E2F-690F-D0C7-0274-66EE3A311B84}"/>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988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sp>
        <p:nvSpPr>
          <p:cNvPr id="16" name="ZoneTexte 15"/>
          <p:cNvSpPr txBox="1"/>
          <p:nvPr/>
        </p:nvSpPr>
        <p:spPr>
          <a:xfrm rot="10800000" flipV="1">
            <a:off x="84406" y="2563353"/>
            <a:ext cx="2447120"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a:t>
            </a:r>
          </a:p>
          <a:p>
            <a:r>
              <a:rPr lang="fr-FR" sz="1600" dirty="0"/>
              <a:t>« Je suis candidat »</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0C956105-9FB5-E3D4-CE7D-7FF91A7DB6F7}"/>
              </a:ext>
            </a:extLst>
          </p:cNvPr>
          <p:cNvGrpSpPr/>
          <p:nvPr/>
        </p:nvGrpSpPr>
        <p:grpSpPr>
          <a:xfrm>
            <a:off x="3196128" y="1840589"/>
            <a:ext cx="7510036" cy="4098739"/>
            <a:chOff x="3108325" y="1840587"/>
            <a:chExt cx="8173964" cy="4345901"/>
          </a:xfrm>
        </p:grpSpPr>
        <p:pic>
          <p:nvPicPr>
            <p:cNvPr id="2" name="Image 1">
              <a:extLst>
                <a:ext uri="{FF2B5EF4-FFF2-40B4-BE49-F238E27FC236}">
                  <a16:creationId xmlns:a16="http://schemas.microsoft.com/office/drawing/2014/main" xmlns="" id="{E212E577-C77B-51C0-DA45-F8CF89B3A108}"/>
                </a:ext>
              </a:extLst>
            </p:cNvPr>
            <p:cNvPicPr>
              <a:picLocks noChangeAspect="1"/>
            </p:cNvPicPr>
            <p:nvPr/>
          </p:nvPicPr>
          <p:blipFill rotWithShape="1">
            <a:blip r:embed="rId4"/>
            <a:srcRect l="1" t="6713" r="17528" b="4568"/>
            <a:stretch/>
          </p:blipFill>
          <p:spPr>
            <a:xfrm>
              <a:off x="3108325" y="1840587"/>
              <a:ext cx="8173964" cy="4345901"/>
            </a:xfrm>
            <a:prstGeom prst="rect">
              <a:avLst/>
            </a:prstGeom>
            <a:ln>
              <a:solidFill>
                <a:srgbClr val="115A9F"/>
              </a:solidFill>
            </a:ln>
          </p:spPr>
        </p:pic>
        <p:pic>
          <p:nvPicPr>
            <p:cNvPr id="5" name="Image 1">
              <a:extLst>
                <a:ext uri="{FF2B5EF4-FFF2-40B4-BE49-F238E27FC236}">
                  <a16:creationId xmlns:a16="http://schemas.microsoft.com/office/drawing/2014/main" xmlns="" id="{0CA57289-ED9E-89D8-FA9B-3B9A2CE055A8}"/>
                </a:ext>
              </a:extLst>
            </p:cNvPr>
            <p:cNvPicPr>
              <a:picLocks noChangeAspect="1"/>
            </p:cNvPicPr>
            <p:nvPr/>
          </p:nvPicPr>
          <p:blipFill rotWithShape="1">
            <a:blip r:embed="rId4"/>
            <a:srcRect l="87085" t="6713" r="148" b="64522"/>
            <a:stretch/>
          </p:blipFill>
          <p:spPr>
            <a:xfrm>
              <a:off x="10016979" y="1840588"/>
              <a:ext cx="1265310" cy="1409050"/>
            </a:xfrm>
            <a:prstGeom prst="rect">
              <a:avLst/>
            </a:prstGeom>
            <a:ln>
              <a:noFill/>
            </a:ln>
          </p:spPr>
        </p:pic>
      </p:grpSp>
      <p:pic>
        <p:nvPicPr>
          <p:cNvPr id="8" name="Image 1">
            <a:extLst>
              <a:ext uri="{FF2B5EF4-FFF2-40B4-BE49-F238E27FC236}">
                <a16:creationId xmlns:a16="http://schemas.microsoft.com/office/drawing/2014/main" xmlns="" id="{A8C45192-9F86-E353-8DFD-4D9B7A06BCA5}"/>
              </a:ext>
            </a:extLst>
          </p:cNvPr>
          <p:cNvPicPr>
            <a:picLocks noChangeAspect="1"/>
          </p:cNvPicPr>
          <p:nvPr/>
        </p:nvPicPr>
        <p:blipFill rotWithShape="1">
          <a:blip r:embed="rId4"/>
          <a:srcRect l="16283" t="25474" r="76762" b="70792"/>
          <a:stretch/>
        </p:blipFill>
        <p:spPr>
          <a:xfrm>
            <a:off x="4539534" y="2588455"/>
            <a:ext cx="1007468" cy="267286"/>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1187943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ientific program – SIO 2021">
            <a:extLst>
              <a:ext uri="{FF2B5EF4-FFF2-40B4-BE49-F238E27FC236}">
                <a16:creationId xmlns:a16="http://schemas.microsoft.com/office/drawing/2014/main" xmlns="" id="{A6767D35-8AE0-3FEB-916E-68F487066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2706"/>
                    </a14:imgEffect>
                    <a14:imgEffect>
                      <a14:saturation sat="99000"/>
                    </a14:imgEffect>
                    <a14:imgEffect>
                      <a14:brightnessContrast contrast="-42000"/>
                    </a14:imgEffect>
                  </a14:imgLayer>
                </a14:imgProps>
              </a:ext>
              <a:ext uri="{28A0092B-C50C-407E-A947-70E740481C1C}">
                <a14:useLocalDpi xmlns:a14="http://schemas.microsoft.com/office/drawing/2010/main" val="0"/>
              </a:ext>
            </a:extLst>
          </a:blip>
          <a:srcRect/>
          <a:stretch>
            <a:fillRect/>
          </a:stretch>
        </p:blipFill>
        <p:spPr bwMode="auto">
          <a:xfrm>
            <a:off x="10741205" y="297403"/>
            <a:ext cx="844112" cy="84036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3026130" y="359788"/>
            <a:ext cx="7354533"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Sommaire</a:t>
            </a:r>
          </a:p>
        </p:txBody>
      </p:sp>
      <p:sp>
        <p:nvSpPr>
          <p:cNvPr id="8" name="ZoneTexte 7"/>
          <p:cNvSpPr txBox="1"/>
          <p:nvPr/>
        </p:nvSpPr>
        <p:spPr>
          <a:xfrm>
            <a:off x="2461846" y="2015385"/>
            <a:ext cx="8639964" cy="3170099"/>
          </a:xfrm>
          <a:prstGeom prst="rect">
            <a:avLst/>
          </a:prstGeom>
          <a:noFill/>
        </p:spPr>
        <p:txBody>
          <a:bodyPr wrap="square" rtlCol="0">
            <a:spAutoFit/>
          </a:bodyPr>
          <a:lstStyle/>
          <a:p>
            <a:pPr marL="514350" indent="-514350">
              <a:spcAft>
                <a:spcPts val="2400"/>
              </a:spcAft>
              <a:buFont typeface="+mj-lt"/>
              <a:buAutoNum type="romanUcPeriod"/>
            </a:pPr>
            <a:r>
              <a:rPr lang="fr-FR" sz="2400" dirty="0" smtClean="0">
                <a:solidFill>
                  <a:srgbClr val="02519A"/>
                </a:solidFill>
                <a:latin typeface="+mj-lt"/>
              </a:rPr>
              <a:t>Campus France: </a:t>
            </a:r>
            <a:r>
              <a:rPr lang="fr-FR" sz="2400" smtClean="0">
                <a:solidFill>
                  <a:srgbClr val="02519A"/>
                </a:solidFill>
                <a:latin typeface="+mj-lt"/>
              </a:rPr>
              <a:t>qui sommes-nous </a:t>
            </a:r>
            <a:r>
              <a:rPr lang="fr-FR" sz="2400" dirty="0" smtClean="0">
                <a:solidFill>
                  <a:srgbClr val="02519A"/>
                </a:solidFill>
                <a:latin typeface="+mj-lt"/>
              </a:rPr>
              <a:t>?</a:t>
            </a:r>
            <a:endParaRPr lang="fr-FR" sz="2400" dirty="0">
              <a:solidFill>
                <a:srgbClr val="02519A"/>
              </a:solidFill>
              <a:latin typeface="+mj-lt"/>
            </a:endParaRPr>
          </a:p>
          <a:p>
            <a:pPr marL="514350" indent="-514350">
              <a:spcAft>
                <a:spcPts val="2400"/>
              </a:spcAft>
              <a:buFont typeface="+mj-lt"/>
              <a:buAutoNum type="romanUcPeriod"/>
            </a:pPr>
            <a:r>
              <a:rPr lang="fr-FR" sz="2400" dirty="0">
                <a:solidFill>
                  <a:srgbClr val="02519A"/>
                </a:solidFill>
                <a:latin typeface="+mj-lt"/>
              </a:rPr>
              <a:t>Calendrier de la rentrée 2023-24</a:t>
            </a:r>
          </a:p>
          <a:p>
            <a:pPr marL="514350" indent="-514350">
              <a:spcAft>
                <a:spcPts val="2400"/>
              </a:spcAft>
              <a:buFont typeface="+mj-lt"/>
              <a:buAutoNum type="romanUcPeriod"/>
            </a:pPr>
            <a:r>
              <a:rPr lang="fr-FR" sz="2400" dirty="0">
                <a:solidFill>
                  <a:srgbClr val="02519A"/>
                </a:solidFill>
                <a:latin typeface="+mj-lt"/>
              </a:rPr>
              <a:t>DAP ou HORS DAP</a:t>
            </a:r>
          </a:p>
          <a:p>
            <a:pPr marL="514350" indent="-514350">
              <a:spcAft>
                <a:spcPts val="2400"/>
              </a:spcAft>
              <a:buFont typeface="+mj-lt"/>
              <a:buAutoNum type="romanUcPeriod"/>
            </a:pPr>
            <a:r>
              <a:rPr lang="fr-FR" sz="2400" dirty="0">
                <a:solidFill>
                  <a:srgbClr val="02519A"/>
                </a:solidFill>
                <a:latin typeface="+mj-lt"/>
              </a:rPr>
              <a:t>Quels sont les documents requis pour mon dossier?</a:t>
            </a:r>
          </a:p>
          <a:p>
            <a:pPr marL="514350" indent="-514350">
              <a:spcAft>
                <a:spcPts val="2400"/>
              </a:spcAft>
              <a:buFont typeface="+mj-lt"/>
              <a:buAutoNum type="romanUcPeriod"/>
            </a:pPr>
            <a:r>
              <a:rPr lang="fr-FR" sz="2400" dirty="0">
                <a:solidFill>
                  <a:srgbClr val="02519A"/>
                </a:solidFill>
                <a:latin typeface="+mj-lt"/>
              </a:rPr>
              <a:t>Comment constituer un dossier en ligne?</a:t>
            </a:r>
          </a:p>
        </p:txBody>
      </p:sp>
      <p:pic>
        <p:nvPicPr>
          <p:cNvPr id="6" name="Picture 1" descr="V:\pves\Espaces\Ligne graphique Carré Noir\pictos_charte_cf\pictos\CAMPUS_FRANCE__PICTO_CHARTE_20170322\CAMPUS_FRANCE__PICTO_CHARTE_20170322_PNG\CAMPUS_FRANCE__PICTO_CHARTE_20170322-02.png"/>
          <p:cNvPicPr>
            <a:picLocks noChangeAspect="1" noChangeArrowheads="1"/>
          </p:cNvPicPr>
          <p:nvPr/>
        </p:nvPicPr>
        <p:blipFill rotWithShape="1">
          <a:blip r:embed="rId4" cstate="print">
            <a:duotone>
              <a:prstClr val="black"/>
              <a:srgbClr val="02519A">
                <a:tint val="45000"/>
                <a:satMod val="400000"/>
              </a:srgbClr>
            </a:duotone>
            <a:alphaModFix/>
            <a:extLst>
              <a:ext uri="{BEBA8EAE-BF5A-486C-A8C5-ECC9F3942E4B}">
                <a14:imgProps xmlns:a14="http://schemas.microsoft.com/office/drawing/2010/main">
                  <a14:imgLayer r:embed="rId5">
                    <a14:imgEffect>
                      <a14:colorTemperature colorTemp="11500"/>
                    </a14:imgEffect>
                    <a14:imgEffect>
                      <a14:brightnessContrast bright="-18000" contrast="-55000"/>
                    </a14:imgEffect>
                  </a14:imgLayer>
                </a14:imgProps>
              </a:ext>
              <a:ext uri="{28A0092B-C50C-407E-A947-70E740481C1C}">
                <a14:useLocalDpi xmlns:a14="http://schemas.microsoft.com/office/drawing/2010/main"/>
              </a:ext>
            </a:extLst>
          </a:blip>
          <a:srcRect l="27835" t="7941" r="26425" b="10141"/>
          <a:stretch/>
        </p:blipFill>
        <p:spPr bwMode="auto">
          <a:xfrm>
            <a:off x="200846" y="2015384"/>
            <a:ext cx="1767222" cy="3228791"/>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2" name="Connecteur droit 13">
            <a:extLst>
              <a:ext uri="{FF2B5EF4-FFF2-40B4-BE49-F238E27FC236}">
                <a16:creationId xmlns:a16="http://schemas.microsoft.com/office/drawing/2014/main" xmlns="" id="{3AF4FACC-94FD-D3F6-A4EF-D7309E85F236}"/>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1339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sp>
        <p:nvSpPr>
          <p:cNvPr id="16" name="ZoneTexte 15"/>
          <p:cNvSpPr txBox="1"/>
          <p:nvPr/>
        </p:nvSpPr>
        <p:spPr>
          <a:xfrm rot="10800000" flipV="1">
            <a:off x="84406" y="4017606"/>
            <a:ext cx="2447120"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a:t>
            </a:r>
          </a:p>
          <a:p>
            <a:r>
              <a:rPr lang="fr-FR" sz="1600" dirty="0"/>
              <a:t>« Je saisis mon dossier »</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Image 1">
            <a:extLst>
              <a:ext uri="{FF2B5EF4-FFF2-40B4-BE49-F238E27FC236}">
                <a16:creationId xmlns:a16="http://schemas.microsoft.com/office/drawing/2014/main" xmlns="" id="{A4B84999-7714-7811-54AA-2AA5B2D3EA80}"/>
              </a:ext>
            </a:extLst>
          </p:cNvPr>
          <p:cNvPicPr>
            <a:picLocks noChangeAspect="1"/>
          </p:cNvPicPr>
          <p:nvPr/>
        </p:nvPicPr>
        <p:blipFill rotWithShape="1">
          <a:blip r:embed="rId4"/>
          <a:srcRect t="7004" r="18453" b="12378"/>
          <a:stretch/>
        </p:blipFill>
        <p:spPr>
          <a:xfrm>
            <a:off x="3076486" y="1994183"/>
            <a:ext cx="7629677" cy="4292137"/>
          </a:xfrm>
          <a:prstGeom prst="rect">
            <a:avLst/>
          </a:prstGeom>
          <a:ln>
            <a:solidFill>
              <a:srgbClr val="115A9F"/>
            </a:solidFill>
          </a:ln>
        </p:spPr>
      </p:pic>
      <p:pic>
        <p:nvPicPr>
          <p:cNvPr id="9" name="Image 1">
            <a:extLst>
              <a:ext uri="{FF2B5EF4-FFF2-40B4-BE49-F238E27FC236}">
                <a16:creationId xmlns:a16="http://schemas.microsoft.com/office/drawing/2014/main" xmlns="" id="{1736F052-BCCC-A495-D420-9804766185FF}"/>
              </a:ext>
            </a:extLst>
          </p:cNvPr>
          <p:cNvPicPr>
            <a:picLocks noChangeAspect="1"/>
          </p:cNvPicPr>
          <p:nvPr/>
        </p:nvPicPr>
        <p:blipFill rotWithShape="1">
          <a:blip r:embed="rId4"/>
          <a:srcRect l="15417" t="50055" r="67822" b="46303"/>
          <a:stretch/>
        </p:blipFill>
        <p:spPr>
          <a:xfrm>
            <a:off x="4487478" y="4171868"/>
            <a:ext cx="2324308" cy="276250"/>
          </a:xfrm>
          <a:prstGeom prst="rect">
            <a:avLst/>
          </a:prstGeom>
          <a:ln w="19050">
            <a:noFill/>
          </a:ln>
          <a:effectLst>
            <a:glow rad="63500">
              <a:srgbClr val="FF0000">
                <a:alpha val="40000"/>
              </a:srgbClr>
            </a:glow>
          </a:effectLst>
        </p:spPr>
      </p:pic>
      <p:sp>
        <p:nvSpPr>
          <p:cNvPr id="10" name="ZoneTexte 15">
            <a:extLst>
              <a:ext uri="{FF2B5EF4-FFF2-40B4-BE49-F238E27FC236}">
                <a16:creationId xmlns:a16="http://schemas.microsoft.com/office/drawing/2014/main" xmlns="" id="{B2797555-9F46-D94B-D9F6-ED08519B9D1A}"/>
              </a:ext>
            </a:extLst>
          </p:cNvPr>
          <p:cNvSpPr txBox="1"/>
          <p:nvPr/>
        </p:nvSpPr>
        <p:spPr>
          <a:xfrm rot="10800000" flipV="1">
            <a:off x="84406" y="1705092"/>
            <a:ext cx="2447120"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Vous allez maintenant créer votre dossier</a:t>
            </a:r>
          </a:p>
        </p:txBody>
      </p:sp>
    </p:spTree>
    <p:extLst>
      <p:ext uri="{BB962C8B-B14F-4D97-AF65-F5344CB8AC3E}">
        <p14:creationId xmlns:p14="http://schemas.microsoft.com/office/powerpoint/2010/main" val="3082615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sp>
        <p:nvSpPr>
          <p:cNvPr id="16" name="ZoneTexte 15"/>
          <p:cNvSpPr txBox="1"/>
          <p:nvPr/>
        </p:nvSpPr>
        <p:spPr>
          <a:xfrm rot="10800000" flipV="1">
            <a:off x="84406" y="3810912"/>
            <a:ext cx="2447120"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 « Je saisis mes informations personnelles »</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xmlns="" id="{AD5B3479-67B2-8213-85D4-97EE55B025A5}"/>
              </a:ext>
            </a:extLst>
          </p:cNvPr>
          <p:cNvPicPr>
            <a:picLocks noChangeAspect="1"/>
          </p:cNvPicPr>
          <p:nvPr/>
        </p:nvPicPr>
        <p:blipFill rotWithShape="1">
          <a:blip r:embed="rId4"/>
          <a:srcRect t="6676" r="15771"/>
          <a:stretch/>
        </p:blipFill>
        <p:spPr>
          <a:xfrm>
            <a:off x="2948299" y="1783963"/>
            <a:ext cx="7757864" cy="4638675"/>
          </a:xfrm>
          <a:prstGeom prst="rect">
            <a:avLst/>
          </a:prstGeom>
          <a:ln>
            <a:solidFill>
              <a:srgbClr val="115A9F"/>
            </a:solidFill>
          </a:ln>
        </p:spPr>
      </p:pic>
      <p:pic>
        <p:nvPicPr>
          <p:cNvPr id="7" name="Image 1">
            <a:extLst>
              <a:ext uri="{FF2B5EF4-FFF2-40B4-BE49-F238E27FC236}">
                <a16:creationId xmlns:a16="http://schemas.microsoft.com/office/drawing/2014/main" xmlns="" id="{8688F070-1F22-7F8C-0386-9B3A2C961BE3}"/>
              </a:ext>
            </a:extLst>
          </p:cNvPr>
          <p:cNvPicPr>
            <a:picLocks noChangeAspect="1"/>
          </p:cNvPicPr>
          <p:nvPr/>
        </p:nvPicPr>
        <p:blipFill rotWithShape="1">
          <a:blip r:embed="rId4"/>
          <a:srcRect l="17238" t="49937" r="54828" b="44969"/>
          <a:stretch/>
        </p:blipFill>
        <p:spPr>
          <a:xfrm>
            <a:off x="4445705" y="3944089"/>
            <a:ext cx="3431888" cy="318422"/>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1138647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sp>
        <p:nvSpPr>
          <p:cNvPr id="16" name="ZoneTexte 15"/>
          <p:cNvSpPr txBox="1"/>
          <p:nvPr/>
        </p:nvSpPr>
        <p:spPr>
          <a:xfrm rot="10800000" flipV="1">
            <a:off x="84406" y="3901962"/>
            <a:ext cx="2447120" cy="861774"/>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Téléchargez une photo en cliquant sur</a:t>
            </a:r>
          </a:p>
          <a:p>
            <a:r>
              <a:rPr lang="fr-FR" sz="1600" dirty="0"/>
              <a:t>« Modifier ma photo »</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Image 1">
            <a:extLst>
              <a:ext uri="{FF2B5EF4-FFF2-40B4-BE49-F238E27FC236}">
                <a16:creationId xmlns:a16="http://schemas.microsoft.com/office/drawing/2014/main" xmlns="" id="{04E15FD9-490E-2C89-5B37-7EF36401C40A}"/>
              </a:ext>
            </a:extLst>
          </p:cNvPr>
          <p:cNvPicPr>
            <a:picLocks noChangeAspect="1"/>
          </p:cNvPicPr>
          <p:nvPr/>
        </p:nvPicPr>
        <p:blipFill rotWithShape="1">
          <a:blip r:embed="rId4"/>
          <a:srcRect l="16580" t="5932" r="17313"/>
          <a:stretch/>
        </p:blipFill>
        <p:spPr>
          <a:xfrm>
            <a:off x="3108325" y="1604781"/>
            <a:ext cx="7597838" cy="4473364"/>
          </a:xfrm>
          <a:prstGeom prst="rect">
            <a:avLst/>
          </a:prstGeom>
          <a:ln>
            <a:solidFill>
              <a:srgbClr val="115A9F"/>
            </a:solidFill>
          </a:ln>
        </p:spPr>
      </p:pic>
      <p:pic>
        <p:nvPicPr>
          <p:cNvPr id="5" name="Image 6">
            <a:extLst>
              <a:ext uri="{FF2B5EF4-FFF2-40B4-BE49-F238E27FC236}">
                <a16:creationId xmlns:a16="http://schemas.microsoft.com/office/drawing/2014/main" xmlns="" id="{77D5D5FD-CB7A-423E-4EB2-F3E51AC79AAC}"/>
              </a:ext>
            </a:extLst>
          </p:cNvPr>
          <p:cNvPicPr>
            <a:picLocks noChangeAspect="1"/>
          </p:cNvPicPr>
          <p:nvPr/>
        </p:nvPicPr>
        <p:blipFill rotWithShape="1">
          <a:blip r:embed="rId5"/>
          <a:srcRect l="18622" t="38016" r="18251"/>
          <a:stretch/>
        </p:blipFill>
        <p:spPr>
          <a:xfrm>
            <a:off x="3628829" y="4671514"/>
            <a:ext cx="3632113" cy="1680049"/>
          </a:xfrm>
          <a:prstGeom prst="rect">
            <a:avLst/>
          </a:prstGeom>
          <a:ln>
            <a:solidFill>
              <a:srgbClr val="115A9F"/>
            </a:solidFill>
          </a:ln>
        </p:spPr>
      </p:pic>
      <p:pic>
        <p:nvPicPr>
          <p:cNvPr id="6" name="Image 1">
            <a:extLst>
              <a:ext uri="{FF2B5EF4-FFF2-40B4-BE49-F238E27FC236}">
                <a16:creationId xmlns:a16="http://schemas.microsoft.com/office/drawing/2014/main" xmlns="" id="{9F513B52-7154-B36D-4C7E-632B3AB47FDD}"/>
              </a:ext>
            </a:extLst>
          </p:cNvPr>
          <p:cNvPicPr>
            <a:picLocks noChangeAspect="1"/>
          </p:cNvPicPr>
          <p:nvPr/>
        </p:nvPicPr>
        <p:blipFill rotWithShape="1">
          <a:blip r:embed="rId4"/>
          <a:srcRect l="64476" t="91156" r="21879" b="2780"/>
          <a:stretch/>
        </p:blipFill>
        <p:spPr>
          <a:xfrm>
            <a:off x="7619535" y="5648178"/>
            <a:ext cx="1612754" cy="353598"/>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2495667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sp>
        <p:nvSpPr>
          <p:cNvPr id="16" name="ZoneTexte 15"/>
          <p:cNvSpPr txBox="1"/>
          <p:nvPr/>
        </p:nvSpPr>
        <p:spPr>
          <a:xfrm rot="10800000" flipV="1">
            <a:off x="84406" y="2721930"/>
            <a:ext cx="2447120"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Téléchargez une pièce d’identité en cliquant sur « Justificatifs »</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xmlns="" id="{DB0AC614-C808-1969-A7CA-285D2BC28716}"/>
              </a:ext>
            </a:extLst>
          </p:cNvPr>
          <p:cNvPicPr>
            <a:picLocks noChangeAspect="1"/>
          </p:cNvPicPr>
          <p:nvPr/>
        </p:nvPicPr>
        <p:blipFill rotWithShape="1">
          <a:blip r:embed="rId4"/>
          <a:srcRect l="16732" t="17422" r="17803" b="5116"/>
          <a:stretch/>
        </p:blipFill>
        <p:spPr>
          <a:xfrm>
            <a:off x="3108325" y="1432850"/>
            <a:ext cx="7597838" cy="4366244"/>
          </a:xfrm>
          <a:prstGeom prst="rect">
            <a:avLst/>
          </a:prstGeom>
          <a:ln>
            <a:solidFill>
              <a:srgbClr val="115A9F"/>
            </a:solidFill>
          </a:ln>
        </p:spPr>
      </p:pic>
      <p:pic>
        <p:nvPicPr>
          <p:cNvPr id="8" name="Image 10">
            <a:extLst>
              <a:ext uri="{FF2B5EF4-FFF2-40B4-BE49-F238E27FC236}">
                <a16:creationId xmlns:a16="http://schemas.microsoft.com/office/drawing/2014/main" xmlns="" id="{0568EFAA-58D4-9BA3-1275-0F72D5AB8E2F}"/>
              </a:ext>
            </a:extLst>
          </p:cNvPr>
          <p:cNvPicPr>
            <a:picLocks noChangeAspect="1"/>
          </p:cNvPicPr>
          <p:nvPr/>
        </p:nvPicPr>
        <p:blipFill>
          <a:blip r:embed="rId5"/>
          <a:stretch>
            <a:fillRect/>
          </a:stretch>
        </p:blipFill>
        <p:spPr>
          <a:xfrm>
            <a:off x="4026450" y="3491150"/>
            <a:ext cx="4824656" cy="2704832"/>
          </a:xfrm>
          <a:prstGeom prst="rect">
            <a:avLst/>
          </a:prstGeom>
          <a:ln>
            <a:solidFill>
              <a:srgbClr val="115A9F"/>
            </a:solidFill>
          </a:ln>
        </p:spPr>
      </p:pic>
      <p:sp>
        <p:nvSpPr>
          <p:cNvPr id="10" name="ZoneTexte 15">
            <a:extLst>
              <a:ext uri="{FF2B5EF4-FFF2-40B4-BE49-F238E27FC236}">
                <a16:creationId xmlns:a16="http://schemas.microsoft.com/office/drawing/2014/main" xmlns="" id="{A71A6550-A2EB-3B6F-5D34-30DBA1230F45}"/>
              </a:ext>
            </a:extLst>
          </p:cNvPr>
          <p:cNvSpPr txBox="1"/>
          <p:nvPr/>
        </p:nvSpPr>
        <p:spPr>
          <a:xfrm rot="10800000" flipV="1">
            <a:off x="84406" y="1739338"/>
            <a:ext cx="2447120"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Vérifiez  vos informations en cliquant sur « Modifier »</a:t>
            </a:r>
          </a:p>
        </p:txBody>
      </p:sp>
      <p:sp>
        <p:nvSpPr>
          <p:cNvPr id="14" name="ZoneTexte 15">
            <a:extLst>
              <a:ext uri="{FF2B5EF4-FFF2-40B4-BE49-F238E27FC236}">
                <a16:creationId xmlns:a16="http://schemas.microsoft.com/office/drawing/2014/main" xmlns="" id="{E492BDD0-E6FE-CB6B-6B05-6D7CF16BC600}"/>
              </a:ext>
            </a:extLst>
          </p:cNvPr>
          <p:cNvSpPr txBox="1"/>
          <p:nvPr/>
        </p:nvSpPr>
        <p:spPr>
          <a:xfrm rot="10800000" flipV="1">
            <a:off x="84406" y="4983354"/>
            <a:ext cx="2447120"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Une fois votre pièce d’identité </a:t>
            </a:r>
            <a:r>
              <a:rPr lang="fr-FR" sz="1600" dirty="0" smtClean="0"/>
              <a:t>téléchargée, </a:t>
            </a:r>
            <a:r>
              <a:rPr lang="fr-FR" sz="1600" dirty="0"/>
              <a:t>cliquez sur « Fermer »</a:t>
            </a:r>
          </a:p>
        </p:txBody>
      </p:sp>
      <p:pic>
        <p:nvPicPr>
          <p:cNvPr id="15" name="Image 1">
            <a:extLst>
              <a:ext uri="{FF2B5EF4-FFF2-40B4-BE49-F238E27FC236}">
                <a16:creationId xmlns:a16="http://schemas.microsoft.com/office/drawing/2014/main" xmlns="" id="{1A680475-0B35-6623-15B5-EFB3BC16D0E9}"/>
              </a:ext>
            </a:extLst>
          </p:cNvPr>
          <p:cNvPicPr>
            <a:picLocks noChangeAspect="1"/>
          </p:cNvPicPr>
          <p:nvPr/>
        </p:nvPicPr>
        <p:blipFill rotWithShape="1">
          <a:blip r:embed="rId4"/>
          <a:srcRect l="71509" t="27742" r="18592" b="67587"/>
          <a:stretch/>
        </p:blipFill>
        <p:spPr>
          <a:xfrm>
            <a:off x="8324396" y="1994619"/>
            <a:ext cx="942535" cy="263237"/>
          </a:xfrm>
          <a:prstGeom prst="rect">
            <a:avLst/>
          </a:prstGeom>
          <a:ln w="19050">
            <a:noFill/>
          </a:ln>
          <a:effectLst>
            <a:glow rad="63500">
              <a:srgbClr val="FF0000">
                <a:alpha val="40000"/>
              </a:srgbClr>
            </a:glow>
          </a:effectLst>
        </p:spPr>
      </p:pic>
      <p:pic>
        <p:nvPicPr>
          <p:cNvPr id="17" name="Image 10">
            <a:extLst>
              <a:ext uri="{FF2B5EF4-FFF2-40B4-BE49-F238E27FC236}">
                <a16:creationId xmlns:a16="http://schemas.microsoft.com/office/drawing/2014/main" xmlns="" id="{6FA4203E-682D-F539-F9CC-ECC9AAD16D50}"/>
              </a:ext>
            </a:extLst>
          </p:cNvPr>
          <p:cNvPicPr>
            <a:picLocks noChangeAspect="1"/>
          </p:cNvPicPr>
          <p:nvPr/>
        </p:nvPicPr>
        <p:blipFill rotWithShape="1">
          <a:blip r:embed="rId5"/>
          <a:srcRect l="44106" t="80094" r="43902" b="12625"/>
          <a:stretch/>
        </p:blipFill>
        <p:spPr>
          <a:xfrm>
            <a:off x="5951791" y="5632002"/>
            <a:ext cx="764018" cy="260084"/>
          </a:xfrm>
          <a:prstGeom prst="rect">
            <a:avLst/>
          </a:prstGeom>
          <a:ln w="19050">
            <a:noFill/>
          </a:ln>
          <a:effectLst>
            <a:glow rad="63500">
              <a:srgbClr val="FF0000">
                <a:alpha val="40000"/>
              </a:srgbClr>
            </a:glow>
          </a:effectLst>
        </p:spPr>
      </p:pic>
      <p:pic>
        <p:nvPicPr>
          <p:cNvPr id="18" name="Image 1">
            <a:extLst>
              <a:ext uri="{FF2B5EF4-FFF2-40B4-BE49-F238E27FC236}">
                <a16:creationId xmlns:a16="http://schemas.microsoft.com/office/drawing/2014/main" xmlns="" id="{2E12F29F-206C-B4E1-90E5-07BFE2F61E3B}"/>
              </a:ext>
            </a:extLst>
          </p:cNvPr>
          <p:cNvPicPr>
            <a:picLocks noChangeAspect="1"/>
          </p:cNvPicPr>
          <p:nvPr/>
        </p:nvPicPr>
        <p:blipFill rotWithShape="1">
          <a:blip r:embed="rId4"/>
          <a:srcRect l="71435" t="33209" r="18666" b="62923"/>
          <a:stretch/>
        </p:blipFill>
        <p:spPr>
          <a:xfrm>
            <a:off x="8314005" y="2353207"/>
            <a:ext cx="942535" cy="218049"/>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3486179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ZoneTexte 15">
            <a:extLst>
              <a:ext uri="{FF2B5EF4-FFF2-40B4-BE49-F238E27FC236}">
                <a16:creationId xmlns:a16="http://schemas.microsoft.com/office/drawing/2014/main" xmlns="" id="{A71A6550-A2EB-3B6F-5D34-30DBA1230F45}"/>
              </a:ext>
            </a:extLst>
          </p:cNvPr>
          <p:cNvSpPr txBox="1"/>
          <p:nvPr/>
        </p:nvSpPr>
        <p:spPr>
          <a:xfrm rot="10800000" flipV="1">
            <a:off x="84406" y="1600840"/>
            <a:ext cx="2447120" cy="861774"/>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La section doit afficher la mention « </a:t>
            </a:r>
            <a:r>
              <a:rPr lang="fr-FR" sz="1600" dirty="0">
                <a:solidFill>
                  <a:srgbClr val="00B050"/>
                </a:solidFill>
              </a:rPr>
              <a:t>Complet </a:t>
            </a:r>
            <a:r>
              <a:rPr lang="fr-FR" sz="1600" dirty="0"/>
              <a:t>», </a:t>
            </a:r>
          </a:p>
          <a:p>
            <a:r>
              <a:rPr lang="fr-FR" sz="1600" dirty="0"/>
              <a:t>en vert! </a:t>
            </a:r>
          </a:p>
        </p:txBody>
      </p:sp>
      <p:pic>
        <p:nvPicPr>
          <p:cNvPr id="3" name="Image 1">
            <a:extLst>
              <a:ext uri="{FF2B5EF4-FFF2-40B4-BE49-F238E27FC236}">
                <a16:creationId xmlns:a16="http://schemas.microsoft.com/office/drawing/2014/main" xmlns="" id="{CEF2C266-2371-3B9A-4DE0-9FB16D74F7AF}"/>
              </a:ext>
            </a:extLst>
          </p:cNvPr>
          <p:cNvPicPr>
            <a:picLocks noChangeAspect="1"/>
          </p:cNvPicPr>
          <p:nvPr/>
        </p:nvPicPr>
        <p:blipFill rotWithShape="1">
          <a:blip r:embed="rId4"/>
          <a:srcRect l="14800" t="6240" r="15752" b="5588"/>
          <a:stretch/>
        </p:blipFill>
        <p:spPr>
          <a:xfrm>
            <a:off x="2971592" y="1631418"/>
            <a:ext cx="7597838" cy="4457700"/>
          </a:xfrm>
          <a:prstGeom prst="rect">
            <a:avLst/>
          </a:prstGeom>
          <a:ln>
            <a:solidFill>
              <a:srgbClr val="115A9F"/>
            </a:solidFill>
          </a:ln>
        </p:spPr>
      </p:pic>
      <p:pic>
        <p:nvPicPr>
          <p:cNvPr id="5" name="Image 1">
            <a:extLst>
              <a:ext uri="{FF2B5EF4-FFF2-40B4-BE49-F238E27FC236}">
                <a16:creationId xmlns:a16="http://schemas.microsoft.com/office/drawing/2014/main" xmlns="" id="{BB785719-A9BA-279A-6A07-7371DA30E909}"/>
              </a:ext>
            </a:extLst>
          </p:cNvPr>
          <p:cNvPicPr>
            <a:picLocks noChangeAspect="1"/>
          </p:cNvPicPr>
          <p:nvPr/>
        </p:nvPicPr>
        <p:blipFill rotWithShape="1">
          <a:blip r:embed="rId4"/>
          <a:srcRect l="16990" t="27194" r="75598" b="68142"/>
          <a:stretch/>
        </p:blipFill>
        <p:spPr>
          <a:xfrm>
            <a:off x="3331392" y="2636472"/>
            <a:ext cx="1146040" cy="378189"/>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717317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ZoneTexte 15">
            <a:extLst>
              <a:ext uri="{FF2B5EF4-FFF2-40B4-BE49-F238E27FC236}">
                <a16:creationId xmlns:a16="http://schemas.microsoft.com/office/drawing/2014/main" xmlns="" id="{A71A6550-A2EB-3B6F-5D34-30DBA1230F45}"/>
              </a:ext>
            </a:extLst>
          </p:cNvPr>
          <p:cNvSpPr txBox="1"/>
          <p:nvPr/>
        </p:nvSpPr>
        <p:spPr>
          <a:xfrm rot="10800000" flipV="1">
            <a:off x="84406" y="2895559"/>
            <a:ext cx="2447120"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Complétez la partie « Coordonnées » en cliquant sur « Modifier »</a:t>
            </a:r>
          </a:p>
        </p:txBody>
      </p:sp>
      <p:pic>
        <p:nvPicPr>
          <p:cNvPr id="2" name="Image 1">
            <a:extLst>
              <a:ext uri="{FF2B5EF4-FFF2-40B4-BE49-F238E27FC236}">
                <a16:creationId xmlns:a16="http://schemas.microsoft.com/office/drawing/2014/main" xmlns="" id="{1983064B-065D-567B-3FD3-68E58E662051}"/>
              </a:ext>
            </a:extLst>
          </p:cNvPr>
          <p:cNvPicPr>
            <a:picLocks noChangeAspect="1"/>
          </p:cNvPicPr>
          <p:nvPr/>
        </p:nvPicPr>
        <p:blipFill rotWithShape="1">
          <a:blip r:embed="rId4"/>
          <a:srcRect l="16107" t="6698" r="16678" b="4973"/>
          <a:stretch/>
        </p:blipFill>
        <p:spPr>
          <a:xfrm>
            <a:off x="3135730" y="1863057"/>
            <a:ext cx="7570433" cy="4229101"/>
          </a:xfrm>
          <a:prstGeom prst="rect">
            <a:avLst/>
          </a:prstGeom>
          <a:ln>
            <a:solidFill>
              <a:srgbClr val="115A9F"/>
            </a:solidFill>
          </a:ln>
        </p:spPr>
      </p:pic>
      <p:pic>
        <p:nvPicPr>
          <p:cNvPr id="6" name="Image 7">
            <a:extLst>
              <a:ext uri="{FF2B5EF4-FFF2-40B4-BE49-F238E27FC236}">
                <a16:creationId xmlns:a16="http://schemas.microsoft.com/office/drawing/2014/main" xmlns="" id="{6D1E2941-C19C-D0EB-FE89-D78445B7EFBC}"/>
              </a:ext>
            </a:extLst>
          </p:cNvPr>
          <p:cNvPicPr>
            <a:picLocks noChangeAspect="1"/>
          </p:cNvPicPr>
          <p:nvPr/>
        </p:nvPicPr>
        <p:blipFill rotWithShape="1">
          <a:blip r:embed="rId5"/>
          <a:srcRect l="13060" r="11959"/>
          <a:stretch/>
        </p:blipFill>
        <p:spPr>
          <a:xfrm>
            <a:off x="4544492" y="3977608"/>
            <a:ext cx="3797838" cy="2462971"/>
          </a:xfrm>
          <a:prstGeom prst="rect">
            <a:avLst/>
          </a:prstGeom>
          <a:ln>
            <a:solidFill>
              <a:srgbClr val="115A9F"/>
            </a:solidFill>
          </a:ln>
        </p:spPr>
      </p:pic>
      <p:sp>
        <p:nvSpPr>
          <p:cNvPr id="8" name="ZoneTexte 15">
            <a:extLst>
              <a:ext uri="{FF2B5EF4-FFF2-40B4-BE49-F238E27FC236}">
                <a16:creationId xmlns:a16="http://schemas.microsoft.com/office/drawing/2014/main" xmlns="" id="{ABE40DDB-3A42-998D-C217-F132C278B2A5}"/>
              </a:ext>
            </a:extLst>
          </p:cNvPr>
          <p:cNvSpPr txBox="1"/>
          <p:nvPr/>
        </p:nvSpPr>
        <p:spPr>
          <a:xfrm rot="10800000" flipV="1">
            <a:off x="84406" y="5031916"/>
            <a:ext cx="2447120"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Puis cliquez sur « Enregistrer »</a:t>
            </a:r>
          </a:p>
        </p:txBody>
      </p:sp>
      <p:pic>
        <p:nvPicPr>
          <p:cNvPr id="9" name="Image 1">
            <a:extLst>
              <a:ext uri="{FF2B5EF4-FFF2-40B4-BE49-F238E27FC236}">
                <a16:creationId xmlns:a16="http://schemas.microsoft.com/office/drawing/2014/main" xmlns="" id="{0B85F0D8-6A92-9EB2-EE62-9CD68E8864BB}"/>
              </a:ext>
            </a:extLst>
          </p:cNvPr>
          <p:cNvPicPr>
            <a:picLocks noChangeAspect="1"/>
          </p:cNvPicPr>
          <p:nvPr/>
        </p:nvPicPr>
        <p:blipFill rotWithShape="1">
          <a:blip r:embed="rId4"/>
          <a:srcRect l="72035" t="35560" r="18999" b="58024"/>
          <a:stretch/>
        </p:blipFill>
        <p:spPr>
          <a:xfrm>
            <a:off x="8425967" y="3214686"/>
            <a:ext cx="1236042" cy="428628"/>
          </a:xfrm>
          <a:prstGeom prst="rect">
            <a:avLst/>
          </a:prstGeom>
          <a:ln w="19050">
            <a:noFill/>
          </a:ln>
          <a:effectLst>
            <a:glow rad="63500">
              <a:srgbClr val="FF0000">
                <a:alpha val="40000"/>
              </a:srgbClr>
            </a:glow>
          </a:effectLst>
        </p:spPr>
      </p:pic>
      <p:pic>
        <p:nvPicPr>
          <p:cNvPr id="12" name="Image 7">
            <a:extLst>
              <a:ext uri="{FF2B5EF4-FFF2-40B4-BE49-F238E27FC236}">
                <a16:creationId xmlns:a16="http://schemas.microsoft.com/office/drawing/2014/main" xmlns="" id="{46C66B80-7A8F-EDB2-AB46-C9DE499CDB5B}"/>
              </a:ext>
            </a:extLst>
          </p:cNvPr>
          <p:cNvPicPr>
            <a:picLocks noChangeAspect="1"/>
          </p:cNvPicPr>
          <p:nvPr/>
        </p:nvPicPr>
        <p:blipFill rotWithShape="1">
          <a:blip r:embed="rId5"/>
          <a:srcRect l="41623" t="83496" r="48786" b="10123"/>
          <a:stretch/>
        </p:blipFill>
        <p:spPr>
          <a:xfrm>
            <a:off x="5869906" y="6000750"/>
            <a:ext cx="790324" cy="255692"/>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565613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ZoneTexte 15">
            <a:extLst>
              <a:ext uri="{FF2B5EF4-FFF2-40B4-BE49-F238E27FC236}">
                <a16:creationId xmlns:a16="http://schemas.microsoft.com/office/drawing/2014/main" xmlns="" id="{ABE40DDB-3A42-998D-C217-F132C278B2A5}"/>
              </a:ext>
            </a:extLst>
          </p:cNvPr>
          <p:cNvSpPr txBox="1"/>
          <p:nvPr/>
        </p:nvSpPr>
        <p:spPr>
          <a:xfrm rot="10800000" flipV="1">
            <a:off x="84406" y="3358294"/>
            <a:ext cx="2447120"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Complétez la partie « Statut Particulier »  en cliquant sur « Modifier »</a:t>
            </a:r>
          </a:p>
        </p:txBody>
      </p:sp>
      <p:pic>
        <p:nvPicPr>
          <p:cNvPr id="3" name="Image 1">
            <a:extLst>
              <a:ext uri="{FF2B5EF4-FFF2-40B4-BE49-F238E27FC236}">
                <a16:creationId xmlns:a16="http://schemas.microsoft.com/office/drawing/2014/main" xmlns="" id="{98621EAB-50D9-0989-6CF8-194CA8FFAA7A}"/>
              </a:ext>
            </a:extLst>
          </p:cNvPr>
          <p:cNvPicPr>
            <a:picLocks noChangeAspect="1"/>
          </p:cNvPicPr>
          <p:nvPr/>
        </p:nvPicPr>
        <p:blipFill rotWithShape="1">
          <a:blip r:embed="rId4"/>
          <a:srcRect l="16370" t="8249" r="17285" b="39251"/>
          <a:stretch/>
        </p:blipFill>
        <p:spPr>
          <a:xfrm>
            <a:off x="3176692" y="2258128"/>
            <a:ext cx="7529471" cy="2667000"/>
          </a:xfrm>
          <a:prstGeom prst="rect">
            <a:avLst/>
          </a:prstGeom>
          <a:ln>
            <a:solidFill>
              <a:srgbClr val="115A9F"/>
            </a:solidFill>
          </a:ln>
        </p:spPr>
      </p:pic>
      <p:pic>
        <p:nvPicPr>
          <p:cNvPr id="5" name="Image 1">
            <a:extLst>
              <a:ext uri="{FF2B5EF4-FFF2-40B4-BE49-F238E27FC236}">
                <a16:creationId xmlns:a16="http://schemas.microsoft.com/office/drawing/2014/main" xmlns="" id="{EEBBCF2A-790C-3527-3715-5C2607C6C1A5}"/>
              </a:ext>
            </a:extLst>
          </p:cNvPr>
          <p:cNvPicPr>
            <a:picLocks noChangeAspect="1"/>
          </p:cNvPicPr>
          <p:nvPr/>
        </p:nvPicPr>
        <p:blipFill rotWithShape="1">
          <a:blip r:embed="rId4"/>
          <a:srcRect l="72246" t="31321" r="19299" b="62351"/>
          <a:stretch/>
        </p:blipFill>
        <p:spPr>
          <a:xfrm>
            <a:off x="8203791" y="3382780"/>
            <a:ext cx="1030312" cy="417696"/>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154919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ZoneTexte 15">
            <a:extLst>
              <a:ext uri="{FF2B5EF4-FFF2-40B4-BE49-F238E27FC236}">
                <a16:creationId xmlns:a16="http://schemas.microsoft.com/office/drawing/2014/main" xmlns="" id="{ABE40DDB-3A42-998D-C217-F132C278B2A5}"/>
              </a:ext>
            </a:extLst>
          </p:cNvPr>
          <p:cNvSpPr txBox="1"/>
          <p:nvPr/>
        </p:nvSpPr>
        <p:spPr>
          <a:xfrm rot="10800000" flipV="1">
            <a:off x="84406" y="3358296"/>
            <a:ext cx="2447120"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Si vous recevrez une bourse, sélectionnez celle dont vous bénéficiez</a:t>
            </a:r>
          </a:p>
        </p:txBody>
      </p:sp>
      <p:pic>
        <p:nvPicPr>
          <p:cNvPr id="2" name="Image 1">
            <a:extLst>
              <a:ext uri="{FF2B5EF4-FFF2-40B4-BE49-F238E27FC236}">
                <a16:creationId xmlns:a16="http://schemas.microsoft.com/office/drawing/2014/main" xmlns="" id="{F8EDCF5D-4460-06F0-5EA0-447D2E2355F9}"/>
              </a:ext>
            </a:extLst>
          </p:cNvPr>
          <p:cNvPicPr>
            <a:picLocks noChangeAspect="1"/>
          </p:cNvPicPr>
          <p:nvPr/>
        </p:nvPicPr>
        <p:blipFill rotWithShape="1">
          <a:blip r:embed="rId4"/>
          <a:srcRect l="12671" t="6135" r="13521" b="11437"/>
          <a:stretch/>
        </p:blipFill>
        <p:spPr>
          <a:xfrm>
            <a:off x="3106339" y="1900237"/>
            <a:ext cx="7599823" cy="3520216"/>
          </a:xfrm>
          <a:prstGeom prst="rect">
            <a:avLst/>
          </a:prstGeom>
          <a:ln>
            <a:solidFill>
              <a:srgbClr val="115A9F"/>
            </a:solidFill>
          </a:ln>
        </p:spPr>
      </p:pic>
    </p:spTree>
    <p:extLst>
      <p:ext uri="{BB962C8B-B14F-4D97-AF65-F5344CB8AC3E}">
        <p14:creationId xmlns:p14="http://schemas.microsoft.com/office/powerpoint/2010/main" val="3656364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ZoneTexte 15">
            <a:extLst>
              <a:ext uri="{FF2B5EF4-FFF2-40B4-BE49-F238E27FC236}">
                <a16:creationId xmlns:a16="http://schemas.microsoft.com/office/drawing/2014/main" xmlns="" id="{ABE40DDB-3A42-998D-C217-F132C278B2A5}"/>
              </a:ext>
            </a:extLst>
          </p:cNvPr>
          <p:cNvSpPr txBox="1"/>
          <p:nvPr/>
        </p:nvSpPr>
        <p:spPr>
          <a:xfrm rot="10800000" flipV="1">
            <a:off x="84406" y="3371392"/>
            <a:ext cx="2447120" cy="2062103"/>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Sélectionnez le cas qui vous concerne.</a:t>
            </a:r>
          </a:p>
          <a:p>
            <a:r>
              <a:rPr lang="fr-FR" sz="1600" dirty="0"/>
              <a:t>Si vous êtes titulaire d’un bac français de l’année 2020-2021-2022 ou que vous passerez le bac à l’été 2023 sélectionnez « Bac français de l’année en cours »</a:t>
            </a:r>
          </a:p>
        </p:txBody>
      </p:sp>
      <p:pic>
        <p:nvPicPr>
          <p:cNvPr id="3" name="Image 1">
            <a:extLst>
              <a:ext uri="{FF2B5EF4-FFF2-40B4-BE49-F238E27FC236}">
                <a16:creationId xmlns:a16="http://schemas.microsoft.com/office/drawing/2014/main" xmlns="" id="{DC5D92E1-7B3D-7FD3-C83B-00CCB59526F7}"/>
              </a:ext>
            </a:extLst>
          </p:cNvPr>
          <p:cNvPicPr>
            <a:picLocks noChangeAspect="1"/>
          </p:cNvPicPr>
          <p:nvPr/>
        </p:nvPicPr>
        <p:blipFill rotWithShape="1">
          <a:blip r:embed="rId4"/>
          <a:srcRect l="12791" t="7226" r="12886" b="5419"/>
          <a:stretch/>
        </p:blipFill>
        <p:spPr>
          <a:xfrm>
            <a:off x="3108325" y="1714500"/>
            <a:ext cx="7597838" cy="3838575"/>
          </a:xfrm>
          <a:prstGeom prst="rect">
            <a:avLst/>
          </a:prstGeom>
          <a:ln>
            <a:solidFill>
              <a:srgbClr val="115A9F"/>
            </a:solidFill>
          </a:ln>
        </p:spPr>
      </p:pic>
      <p:pic>
        <p:nvPicPr>
          <p:cNvPr id="17" name="Image 1">
            <a:extLst>
              <a:ext uri="{FF2B5EF4-FFF2-40B4-BE49-F238E27FC236}">
                <a16:creationId xmlns:a16="http://schemas.microsoft.com/office/drawing/2014/main" xmlns="" id="{5BC7565A-DC4A-3BE0-8A6B-89B2E1149747}"/>
              </a:ext>
            </a:extLst>
          </p:cNvPr>
          <p:cNvPicPr>
            <a:picLocks noChangeAspect="1"/>
          </p:cNvPicPr>
          <p:nvPr/>
        </p:nvPicPr>
        <p:blipFill rotWithShape="1">
          <a:blip r:embed="rId4"/>
          <a:srcRect l="20278" t="61024" r="19875" b="36499"/>
          <a:stretch/>
        </p:blipFill>
        <p:spPr>
          <a:xfrm>
            <a:off x="3672114" y="4077538"/>
            <a:ext cx="4942116" cy="110810"/>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3979330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ZoneTexte 15">
            <a:extLst>
              <a:ext uri="{FF2B5EF4-FFF2-40B4-BE49-F238E27FC236}">
                <a16:creationId xmlns:a16="http://schemas.microsoft.com/office/drawing/2014/main" xmlns="" id="{ABE40DDB-3A42-998D-C217-F132C278B2A5}"/>
              </a:ext>
            </a:extLst>
          </p:cNvPr>
          <p:cNvSpPr txBox="1"/>
          <p:nvPr/>
        </p:nvSpPr>
        <p:spPr>
          <a:xfrm rot="10800000" flipV="1">
            <a:off x="84406" y="4140773"/>
            <a:ext cx="2447120" cy="1323439"/>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Si vous n’êtes dans aucun des cas mentionnés, cochez la mention « Je ne suis dans aucun des cas mentionnés ci-dessous »</a:t>
            </a:r>
          </a:p>
        </p:txBody>
      </p:sp>
      <p:pic>
        <p:nvPicPr>
          <p:cNvPr id="2" name="Image 1">
            <a:extLst>
              <a:ext uri="{FF2B5EF4-FFF2-40B4-BE49-F238E27FC236}">
                <a16:creationId xmlns:a16="http://schemas.microsoft.com/office/drawing/2014/main" xmlns="" id="{CF7CAFB9-ABCC-576B-37C9-6F7439FA337B}"/>
              </a:ext>
            </a:extLst>
          </p:cNvPr>
          <p:cNvPicPr>
            <a:picLocks noChangeAspect="1"/>
          </p:cNvPicPr>
          <p:nvPr/>
        </p:nvPicPr>
        <p:blipFill rotWithShape="1">
          <a:blip r:embed="rId4"/>
          <a:srcRect l="11563" t="8962" r="11786" b="9670"/>
          <a:stretch/>
        </p:blipFill>
        <p:spPr>
          <a:xfrm>
            <a:off x="3108326" y="1683542"/>
            <a:ext cx="7597838" cy="4381501"/>
          </a:xfrm>
          <a:prstGeom prst="rect">
            <a:avLst/>
          </a:prstGeom>
          <a:ln>
            <a:solidFill>
              <a:srgbClr val="115A9F"/>
            </a:solidFill>
          </a:ln>
        </p:spPr>
      </p:pic>
      <p:pic>
        <p:nvPicPr>
          <p:cNvPr id="5" name="Image 1">
            <a:extLst>
              <a:ext uri="{FF2B5EF4-FFF2-40B4-BE49-F238E27FC236}">
                <a16:creationId xmlns:a16="http://schemas.microsoft.com/office/drawing/2014/main" xmlns="" id="{7DE29209-BBB3-D517-3D81-1A820976FD0F}"/>
              </a:ext>
            </a:extLst>
          </p:cNvPr>
          <p:cNvPicPr>
            <a:picLocks noChangeAspect="1"/>
          </p:cNvPicPr>
          <p:nvPr/>
        </p:nvPicPr>
        <p:blipFill rotWithShape="1">
          <a:blip r:embed="rId4"/>
          <a:srcRect l="18860" t="61497" r="58647" b="33462"/>
          <a:stretch/>
        </p:blipFill>
        <p:spPr>
          <a:xfrm>
            <a:off x="3539295" y="4471988"/>
            <a:ext cx="3177466" cy="385762"/>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517483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7 Sharing Idea Icon On White Round Vector Button 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400" y="222957"/>
            <a:ext cx="971999" cy="97199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3026130" y="359788"/>
            <a:ext cx="7354533"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I. </a:t>
            </a:r>
            <a:r>
              <a:rPr lang="fr-FR" sz="3200" dirty="0" smtClean="0">
                <a:solidFill>
                  <a:srgbClr val="02519A"/>
                </a:solidFill>
              </a:rPr>
              <a:t>Campus France: qui sommes-nous?</a:t>
            </a:r>
            <a:endParaRPr lang="fr-FR" sz="3200" dirty="0">
              <a:solidFill>
                <a:srgbClr val="02519A"/>
              </a:solidFill>
            </a:endParaRPr>
          </a:p>
        </p:txBody>
      </p:sp>
      <p:sp>
        <p:nvSpPr>
          <p:cNvPr id="15" name="ZoneTexte 14"/>
          <p:cNvSpPr txBox="1"/>
          <p:nvPr/>
        </p:nvSpPr>
        <p:spPr>
          <a:xfrm>
            <a:off x="2461847" y="1544859"/>
            <a:ext cx="8876714" cy="4516621"/>
          </a:xfrm>
          <a:prstGeom prst="rect">
            <a:avLst/>
          </a:prstGeom>
          <a:noFill/>
        </p:spPr>
        <p:txBody>
          <a:bodyPr wrap="square" rtlCol="0">
            <a:spAutoFit/>
          </a:bodyPr>
          <a:lstStyle/>
          <a:p>
            <a:pPr marL="8890" marR="8890" algn="just">
              <a:spcBef>
                <a:spcPts val="100"/>
              </a:spcBef>
              <a:spcAft>
                <a:spcPts val="0"/>
              </a:spcAft>
            </a:pPr>
            <a:r>
              <a:rPr lang="fr-FR" sz="2000" spc="-50" dirty="0">
                <a:solidFill>
                  <a:srgbClr val="02519A"/>
                </a:solidFill>
                <a:latin typeface="+mj-lt"/>
                <a:cs typeface="Microsoft Sans Serif" panose="020B0604020202020204" pitchFamily="34" charset="0"/>
              </a:rPr>
              <a:t>Bienvenue à Campus France Liban! </a:t>
            </a:r>
          </a:p>
          <a:p>
            <a:pPr marL="8890" marR="8890" algn="just">
              <a:spcBef>
                <a:spcPts val="100"/>
              </a:spcBef>
              <a:spcAft>
                <a:spcPts val="0"/>
              </a:spcAft>
            </a:pPr>
            <a:endParaRPr lang="fr-FR" sz="2000" dirty="0">
              <a:solidFill>
                <a:srgbClr val="02519A"/>
              </a:solidFill>
              <a:latin typeface="+mj-lt"/>
              <a:ea typeface="Times New Roman" panose="02020603050405020304" pitchFamily="18" charset="0"/>
            </a:endParaRPr>
          </a:p>
          <a:p>
            <a:pPr marL="8890" marR="8890" algn="just">
              <a:spcBef>
                <a:spcPts val="100"/>
              </a:spcBef>
              <a:spcAft>
                <a:spcPts val="600"/>
              </a:spcAft>
            </a:pPr>
            <a:r>
              <a:rPr lang="fr-FR" sz="2000" spc="-50" dirty="0">
                <a:solidFill>
                  <a:srgbClr val="02519A"/>
                </a:solidFill>
                <a:latin typeface="+mj-lt"/>
                <a:cs typeface="Microsoft Sans Serif" panose="020B0604020202020204" pitchFamily="34" charset="0"/>
              </a:rPr>
              <a:t>Campus </a:t>
            </a:r>
            <a:r>
              <a:rPr lang="fr-FR" sz="2000" spc="-50" dirty="0">
                <a:solidFill>
                  <a:srgbClr val="02519A"/>
                </a:solidFill>
                <a:latin typeface="+mj-lt"/>
                <a:cs typeface="Times New Roman" panose="02020603050405020304" pitchFamily="18" charset="0"/>
              </a:rPr>
              <a:t>France Liban est l’agence pour la promotion de l’enseignement supérieur, l’accueil et la mobilité internationale.</a:t>
            </a:r>
            <a:endParaRPr lang="fr-FR" sz="2000" dirty="0">
              <a:solidFill>
                <a:srgbClr val="02519A"/>
              </a:solidFill>
              <a:latin typeface="+mj-lt"/>
              <a:ea typeface="Times New Roman" panose="02020603050405020304" pitchFamily="18" charset="0"/>
              <a:cs typeface="Times New Roman" panose="02020603050405020304" pitchFamily="18" charset="0"/>
            </a:endParaRPr>
          </a:p>
          <a:p>
            <a:pPr marL="8890" marR="8890" algn="just">
              <a:spcBef>
                <a:spcPts val="100"/>
              </a:spcBef>
              <a:spcAft>
                <a:spcPts val="600"/>
              </a:spcAft>
            </a:pPr>
            <a:r>
              <a:rPr lang="fr-FR" sz="2000" spc="-50" dirty="0">
                <a:solidFill>
                  <a:srgbClr val="02519A"/>
                </a:solidFill>
                <a:latin typeface="+mj-lt"/>
                <a:cs typeface="Times New Roman" panose="02020603050405020304" pitchFamily="18" charset="0"/>
              </a:rPr>
              <a:t>Elle a pour mission principale:</a:t>
            </a:r>
            <a:endParaRPr lang="fr-FR" sz="2000" dirty="0">
              <a:solidFill>
                <a:srgbClr val="02519A"/>
              </a:solidFill>
              <a:latin typeface="+mj-lt"/>
              <a:ea typeface="Times New Roman" panose="02020603050405020304" pitchFamily="18" charset="0"/>
              <a:cs typeface="Times New Roman" panose="02020603050405020304" pitchFamily="18" charset="0"/>
            </a:endParaRPr>
          </a:p>
          <a:p>
            <a:pPr marL="342900" lvl="0" indent="-342900" algn="just">
              <a:spcAft>
                <a:spcPts val="600"/>
              </a:spcAft>
              <a:buClr>
                <a:srgbClr val="FF0000"/>
              </a:buClr>
              <a:buSzPct val="80000"/>
              <a:buFont typeface="Arial" charset="0"/>
              <a:buChar char="•"/>
              <a:tabLst>
                <a:tab pos="457200" algn="l"/>
              </a:tabLst>
            </a:pPr>
            <a:r>
              <a:rPr lang="fr-FR" sz="2000" spc="-50" dirty="0">
                <a:solidFill>
                  <a:srgbClr val="02519A"/>
                </a:solidFill>
                <a:latin typeface="+mj-lt"/>
                <a:cs typeface="Times New Roman" panose="02020603050405020304" pitchFamily="18" charset="0"/>
              </a:rPr>
              <a:t>D'assurer la promotion de l’enseignement </a:t>
            </a:r>
            <a:r>
              <a:rPr lang="fr-FR" sz="2000" spc="-50" dirty="0">
                <a:solidFill>
                  <a:srgbClr val="02519A"/>
                </a:solidFill>
                <a:latin typeface="+mj-lt"/>
                <a:cs typeface="Microsoft Sans Serif" panose="020B0604020202020204" pitchFamily="34" charset="0"/>
              </a:rPr>
              <a:t>supérieur français auprès des étudiants libanais  et des établissements où ils étudient. </a:t>
            </a:r>
          </a:p>
          <a:p>
            <a:pPr marL="342900" lvl="0" indent="-342900" algn="just">
              <a:spcAft>
                <a:spcPts val="600"/>
              </a:spcAft>
              <a:buClr>
                <a:srgbClr val="FF0000"/>
              </a:buClr>
              <a:buSzPct val="80000"/>
              <a:buFont typeface="Arial" charset="0"/>
              <a:buChar char="•"/>
              <a:tabLst>
                <a:tab pos="457200" algn="l"/>
              </a:tabLst>
            </a:pPr>
            <a:r>
              <a:rPr lang="fr-FR" sz="2000" spc="-50" dirty="0">
                <a:solidFill>
                  <a:srgbClr val="02519A"/>
                </a:solidFill>
                <a:latin typeface="+mj-lt"/>
                <a:cs typeface="Microsoft Sans Serif" panose="020B0604020202020204" pitchFamily="34" charset="0"/>
              </a:rPr>
              <a:t>D’informer les étudiants libanais sur le système d’enseignement et les filières d’études en France.</a:t>
            </a:r>
          </a:p>
          <a:p>
            <a:pPr marL="342900" lvl="0" indent="-342900" algn="just">
              <a:spcAft>
                <a:spcPts val="600"/>
              </a:spcAft>
              <a:buClr>
                <a:srgbClr val="FF0000"/>
              </a:buClr>
              <a:buSzPct val="80000"/>
              <a:buFont typeface="Arial" charset="0"/>
              <a:buChar char="•"/>
              <a:tabLst>
                <a:tab pos="457200" algn="l"/>
              </a:tabLst>
            </a:pPr>
            <a:r>
              <a:rPr lang="fr-FR" sz="2000" spc="-50" dirty="0">
                <a:solidFill>
                  <a:srgbClr val="02519A"/>
                </a:solidFill>
                <a:latin typeface="+mj-lt"/>
                <a:cs typeface="Microsoft Sans Serif" panose="020B0604020202020204" pitchFamily="34" charset="0"/>
              </a:rPr>
              <a:t>D’accompagner les étudiants libanais dans l’élaboration de leur projet d’études en France.</a:t>
            </a:r>
            <a:endParaRPr lang="fr-FR" sz="2000" dirty="0">
              <a:solidFill>
                <a:srgbClr val="02519A"/>
              </a:solidFill>
              <a:latin typeface="+mj-lt"/>
              <a:ea typeface="Times New Roman" panose="02020603050405020304" pitchFamily="18" charset="0"/>
            </a:endParaRPr>
          </a:p>
          <a:p>
            <a:pPr marL="342900" lvl="0" indent="-342900" algn="just">
              <a:spcAft>
                <a:spcPts val="600"/>
              </a:spcAft>
              <a:buClr>
                <a:srgbClr val="FF0000"/>
              </a:buClr>
              <a:buSzPct val="80000"/>
              <a:buFont typeface="Arial" charset="0"/>
              <a:buChar char="•"/>
              <a:tabLst>
                <a:tab pos="457200" algn="l"/>
              </a:tabLst>
            </a:pPr>
            <a:r>
              <a:rPr lang="fr-FR" sz="2000" spc="-50" dirty="0">
                <a:solidFill>
                  <a:srgbClr val="02519A"/>
                </a:solidFill>
                <a:latin typeface="+mj-lt"/>
                <a:cs typeface="Microsoft Sans Serif" panose="020B0604020202020204" pitchFamily="34" charset="0"/>
              </a:rPr>
              <a:t>De guider  et d’accompagner les étudiants libanais dans le processus de candidature et les démarches pré-consulaires.</a:t>
            </a:r>
            <a:endParaRPr lang="fr-FR" sz="2000" dirty="0">
              <a:solidFill>
                <a:srgbClr val="02519A"/>
              </a:solidFill>
              <a:latin typeface="+mj-lt"/>
              <a:ea typeface="Times New Roman" panose="02020603050405020304" pitchFamily="18" charset="0"/>
            </a:endParaRPr>
          </a:p>
        </p:txBody>
      </p:sp>
      <p:pic>
        <p:nvPicPr>
          <p:cNvPr id="3" name="Picture 1" descr="V:\pves\Espaces\Ligne graphique Carré Noir\pictos_charte_cf\pictos\CAMPUS_FRANCE__PICTO_CHARTE_20170322\CAMPUS_FRANCE__PICTO_CHARTE_20170322_PNG\CAMPUS_FRANCE__PICTO_CHARTE_20170322-02.png">
            <a:extLst>
              <a:ext uri="{FF2B5EF4-FFF2-40B4-BE49-F238E27FC236}">
                <a16:creationId xmlns:a16="http://schemas.microsoft.com/office/drawing/2014/main" xmlns="" id="{6155CEE7-68C6-F2EB-6E9E-B7EF7E6A3813}"/>
              </a:ext>
            </a:extLst>
          </p:cNvPr>
          <p:cNvPicPr>
            <a:picLocks noChangeAspect="1" noChangeArrowheads="1"/>
          </p:cNvPicPr>
          <p:nvPr/>
        </p:nvPicPr>
        <p:blipFill rotWithShape="1">
          <a:blip r:embed="rId3" cstate="print">
            <a:duotone>
              <a:prstClr val="black"/>
              <a:srgbClr val="02519A">
                <a:tint val="45000"/>
                <a:satMod val="400000"/>
              </a:srgbClr>
            </a:duotone>
            <a:alphaModFix/>
            <a:extLst>
              <a:ext uri="{BEBA8EAE-BF5A-486C-A8C5-ECC9F3942E4B}">
                <a14:imgProps xmlns:a14="http://schemas.microsoft.com/office/drawing/2010/main">
                  <a14:imgLayer r:embed="rId4">
                    <a14:imgEffect>
                      <a14:colorTemperature colorTemp="11500"/>
                    </a14:imgEffect>
                    <a14:imgEffect>
                      <a14:brightnessContrast bright="-18000" contrast="-55000"/>
                    </a14:imgEffect>
                  </a14:imgLayer>
                </a14:imgProps>
              </a:ext>
              <a:ext uri="{28A0092B-C50C-407E-A947-70E740481C1C}">
                <a14:useLocalDpi xmlns:a14="http://schemas.microsoft.com/office/drawing/2010/main"/>
              </a:ext>
            </a:extLst>
          </a:blip>
          <a:srcRect l="27835" t="7941" r="26425" b="10141"/>
          <a:stretch/>
        </p:blipFill>
        <p:spPr bwMode="auto">
          <a:xfrm>
            <a:off x="200846" y="2015384"/>
            <a:ext cx="1767222" cy="3228791"/>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6" name="Connecteur droit 13">
            <a:extLst>
              <a:ext uri="{FF2B5EF4-FFF2-40B4-BE49-F238E27FC236}">
                <a16:creationId xmlns:a16="http://schemas.microsoft.com/office/drawing/2014/main" xmlns="" id="{7929DC02-0524-4BB9-4A15-7F684B3CFE3F}"/>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29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ZoneTexte 15">
            <a:extLst>
              <a:ext uri="{FF2B5EF4-FFF2-40B4-BE49-F238E27FC236}">
                <a16:creationId xmlns:a16="http://schemas.microsoft.com/office/drawing/2014/main" xmlns="" id="{ABE40DDB-3A42-998D-C217-F132C278B2A5}"/>
              </a:ext>
            </a:extLst>
          </p:cNvPr>
          <p:cNvSpPr txBox="1"/>
          <p:nvPr/>
        </p:nvSpPr>
        <p:spPr>
          <a:xfrm rot="10800000" flipV="1">
            <a:off x="84406" y="2536448"/>
            <a:ext cx="2447120" cy="861774"/>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Téléchargez votre CV en cliquant sur</a:t>
            </a:r>
          </a:p>
          <a:p>
            <a:r>
              <a:rPr lang="fr-FR" sz="1600" dirty="0"/>
              <a:t>« Choisir un Fichier »</a:t>
            </a:r>
          </a:p>
        </p:txBody>
      </p:sp>
      <p:pic>
        <p:nvPicPr>
          <p:cNvPr id="4" name="Image 3">
            <a:extLst>
              <a:ext uri="{FF2B5EF4-FFF2-40B4-BE49-F238E27FC236}">
                <a16:creationId xmlns:a16="http://schemas.microsoft.com/office/drawing/2014/main" xmlns="" id="{7574C763-95FE-AD39-BE4B-539D8F90F47E}"/>
              </a:ext>
            </a:extLst>
          </p:cNvPr>
          <p:cNvPicPr>
            <a:picLocks noChangeAspect="1"/>
          </p:cNvPicPr>
          <p:nvPr/>
        </p:nvPicPr>
        <p:blipFill rotWithShape="1">
          <a:blip r:embed="rId4"/>
          <a:srcRect l="12882" t="6841" r="14446" b="6503"/>
          <a:stretch/>
        </p:blipFill>
        <p:spPr>
          <a:xfrm>
            <a:off x="3108325" y="2006607"/>
            <a:ext cx="7597838" cy="3572649"/>
          </a:xfrm>
          <a:prstGeom prst="rect">
            <a:avLst/>
          </a:prstGeom>
          <a:ln>
            <a:solidFill>
              <a:srgbClr val="115A9F"/>
            </a:solidFill>
          </a:ln>
        </p:spPr>
      </p:pic>
      <p:pic>
        <p:nvPicPr>
          <p:cNvPr id="6" name="Image 3">
            <a:extLst>
              <a:ext uri="{FF2B5EF4-FFF2-40B4-BE49-F238E27FC236}">
                <a16:creationId xmlns:a16="http://schemas.microsoft.com/office/drawing/2014/main" xmlns="" id="{4DD8C756-A5B9-28D9-F546-886440D76453}"/>
              </a:ext>
            </a:extLst>
          </p:cNvPr>
          <p:cNvPicPr>
            <a:picLocks noChangeAspect="1"/>
          </p:cNvPicPr>
          <p:nvPr/>
        </p:nvPicPr>
        <p:blipFill rotWithShape="1">
          <a:blip r:embed="rId4"/>
          <a:srcRect l="17627" t="28288" r="74207" b="67207"/>
          <a:stretch/>
        </p:blipFill>
        <p:spPr>
          <a:xfrm>
            <a:off x="3311552" y="2805707"/>
            <a:ext cx="1081664" cy="323256"/>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2015714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ZoneTexte 15">
            <a:extLst>
              <a:ext uri="{FF2B5EF4-FFF2-40B4-BE49-F238E27FC236}">
                <a16:creationId xmlns:a16="http://schemas.microsoft.com/office/drawing/2014/main" xmlns="" id="{ABE40DDB-3A42-998D-C217-F132C278B2A5}"/>
              </a:ext>
            </a:extLst>
          </p:cNvPr>
          <p:cNvSpPr txBox="1"/>
          <p:nvPr/>
        </p:nvSpPr>
        <p:spPr>
          <a:xfrm rot="10800000" flipV="1">
            <a:off x="84406" y="2305615"/>
            <a:ext cx="2447120" cy="1323439"/>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Complétez la section</a:t>
            </a:r>
          </a:p>
          <a:p>
            <a:r>
              <a:rPr lang="fr-FR" sz="1600" dirty="0"/>
              <a:t>« Mon Cursus »</a:t>
            </a:r>
          </a:p>
          <a:p>
            <a:r>
              <a:rPr lang="fr-FR" sz="1600" dirty="0"/>
              <a:t>Dans cette partie vous devez faire apparaitre votre parcours académique</a:t>
            </a:r>
          </a:p>
        </p:txBody>
      </p:sp>
      <p:pic>
        <p:nvPicPr>
          <p:cNvPr id="2" name="Image 1">
            <a:extLst>
              <a:ext uri="{FF2B5EF4-FFF2-40B4-BE49-F238E27FC236}">
                <a16:creationId xmlns:a16="http://schemas.microsoft.com/office/drawing/2014/main" xmlns="" id="{4245693A-BA94-32D5-08D7-572E1F98606F}"/>
              </a:ext>
            </a:extLst>
          </p:cNvPr>
          <p:cNvPicPr>
            <a:picLocks noChangeAspect="1"/>
          </p:cNvPicPr>
          <p:nvPr/>
        </p:nvPicPr>
        <p:blipFill rotWithShape="1">
          <a:blip r:embed="rId4"/>
          <a:srcRect l="14764" t="11335" r="16273" b="53672"/>
          <a:stretch/>
        </p:blipFill>
        <p:spPr>
          <a:xfrm>
            <a:off x="3255947" y="2212181"/>
            <a:ext cx="7450216" cy="2000251"/>
          </a:xfrm>
          <a:prstGeom prst="rect">
            <a:avLst/>
          </a:prstGeom>
          <a:ln>
            <a:solidFill>
              <a:srgbClr val="115A9F"/>
            </a:solidFill>
          </a:ln>
        </p:spPr>
      </p:pic>
    </p:spTree>
    <p:extLst>
      <p:ext uri="{BB962C8B-B14F-4D97-AF65-F5344CB8AC3E}">
        <p14:creationId xmlns:p14="http://schemas.microsoft.com/office/powerpoint/2010/main" val="1061693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ZoneTexte 15">
            <a:extLst>
              <a:ext uri="{FF2B5EF4-FFF2-40B4-BE49-F238E27FC236}">
                <a16:creationId xmlns:a16="http://schemas.microsoft.com/office/drawing/2014/main" xmlns="" id="{ABE40DDB-3A42-998D-C217-F132C278B2A5}"/>
              </a:ext>
            </a:extLst>
          </p:cNvPr>
          <p:cNvSpPr txBox="1"/>
          <p:nvPr/>
        </p:nvSpPr>
        <p:spPr>
          <a:xfrm rot="10800000" flipV="1">
            <a:off x="84406" y="1438996"/>
            <a:ext cx="2447120"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Si vous êtes en terminale vous devez faire apparaître trois classes: seconde, première et terminale</a:t>
            </a:r>
          </a:p>
        </p:txBody>
      </p:sp>
      <p:pic>
        <p:nvPicPr>
          <p:cNvPr id="4" name="Image 2">
            <a:extLst>
              <a:ext uri="{FF2B5EF4-FFF2-40B4-BE49-F238E27FC236}">
                <a16:creationId xmlns:a16="http://schemas.microsoft.com/office/drawing/2014/main" xmlns="" id="{5EEB74A6-DF19-4212-D594-9EAC14F54421}"/>
              </a:ext>
            </a:extLst>
          </p:cNvPr>
          <p:cNvPicPr>
            <a:picLocks noChangeAspect="1"/>
          </p:cNvPicPr>
          <p:nvPr/>
        </p:nvPicPr>
        <p:blipFill rotWithShape="1">
          <a:blip r:embed="rId4"/>
          <a:srcRect l="14539" t="16518" r="13847" b="52152"/>
          <a:stretch/>
        </p:blipFill>
        <p:spPr>
          <a:xfrm>
            <a:off x="3108325" y="1556372"/>
            <a:ext cx="7112445" cy="1444002"/>
          </a:xfrm>
          <a:prstGeom prst="rect">
            <a:avLst/>
          </a:prstGeom>
          <a:ln>
            <a:solidFill>
              <a:srgbClr val="115A9F"/>
            </a:solidFill>
          </a:ln>
        </p:spPr>
      </p:pic>
      <p:pic>
        <p:nvPicPr>
          <p:cNvPr id="5" name="Image 3">
            <a:extLst>
              <a:ext uri="{FF2B5EF4-FFF2-40B4-BE49-F238E27FC236}">
                <a16:creationId xmlns:a16="http://schemas.microsoft.com/office/drawing/2014/main" xmlns="" id="{BC77C2C3-34F1-D0BC-0DF3-C1B03399B486}"/>
              </a:ext>
            </a:extLst>
          </p:cNvPr>
          <p:cNvPicPr>
            <a:picLocks noChangeAspect="1"/>
          </p:cNvPicPr>
          <p:nvPr/>
        </p:nvPicPr>
        <p:blipFill rotWithShape="1">
          <a:blip r:embed="rId5"/>
          <a:srcRect l="13665" t="16730" r="8983" b="57488"/>
          <a:stretch/>
        </p:blipFill>
        <p:spPr>
          <a:xfrm>
            <a:off x="3108325" y="3260892"/>
            <a:ext cx="7112445" cy="1100132"/>
          </a:xfrm>
          <a:prstGeom prst="rect">
            <a:avLst/>
          </a:prstGeom>
          <a:ln>
            <a:solidFill>
              <a:srgbClr val="115A9F"/>
            </a:solidFill>
          </a:ln>
        </p:spPr>
      </p:pic>
      <p:pic>
        <p:nvPicPr>
          <p:cNvPr id="7" name="Image 7">
            <a:extLst>
              <a:ext uri="{FF2B5EF4-FFF2-40B4-BE49-F238E27FC236}">
                <a16:creationId xmlns:a16="http://schemas.microsoft.com/office/drawing/2014/main" xmlns="" id="{5B78E8F9-86EE-D8E3-95CC-D8FCBE099310}"/>
              </a:ext>
            </a:extLst>
          </p:cNvPr>
          <p:cNvPicPr>
            <a:picLocks noChangeAspect="1"/>
          </p:cNvPicPr>
          <p:nvPr/>
        </p:nvPicPr>
        <p:blipFill rotWithShape="1">
          <a:blip r:embed="rId6"/>
          <a:srcRect l="14401" t="16160" r="14395" b="57180"/>
          <a:stretch/>
        </p:blipFill>
        <p:spPr>
          <a:xfrm>
            <a:off x="3108325" y="4624650"/>
            <a:ext cx="7112445" cy="1235868"/>
          </a:xfrm>
          <a:prstGeom prst="rect">
            <a:avLst/>
          </a:prstGeom>
          <a:ln>
            <a:solidFill>
              <a:srgbClr val="115A9F"/>
            </a:solidFill>
          </a:ln>
        </p:spPr>
      </p:pic>
      <p:sp>
        <p:nvSpPr>
          <p:cNvPr id="12" name="ZoneTexte 15">
            <a:extLst>
              <a:ext uri="{FF2B5EF4-FFF2-40B4-BE49-F238E27FC236}">
                <a16:creationId xmlns:a16="http://schemas.microsoft.com/office/drawing/2014/main" xmlns="" id="{3C1E9F78-9F81-C663-2AB1-4C3702D99056}"/>
              </a:ext>
            </a:extLst>
          </p:cNvPr>
          <p:cNvSpPr txBox="1"/>
          <p:nvPr/>
        </p:nvSpPr>
        <p:spPr>
          <a:xfrm rot="10800000" flipV="1">
            <a:off x="84405" y="3133707"/>
            <a:ext cx="2447120"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Pour les années de seconde et de première, Sélectionnez « Une année de lycée », puis cliquez sur « Ajouter »</a:t>
            </a:r>
          </a:p>
        </p:txBody>
      </p:sp>
      <p:sp>
        <p:nvSpPr>
          <p:cNvPr id="13" name="ZoneTexte 15">
            <a:extLst>
              <a:ext uri="{FF2B5EF4-FFF2-40B4-BE49-F238E27FC236}">
                <a16:creationId xmlns:a16="http://schemas.microsoft.com/office/drawing/2014/main" xmlns="" id="{B1246D42-614F-6167-5417-DEB480C2E523}"/>
              </a:ext>
            </a:extLst>
          </p:cNvPr>
          <p:cNvSpPr txBox="1"/>
          <p:nvPr/>
        </p:nvSpPr>
        <p:spPr>
          <a:xfrm rot="10800000" flipV="1">
            <a:off x="84404" y="4571815"/>
            <a:ext cx="2447120"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Pour l’année de terminale, sélectionnez « Un bac ou équivalent », puis cliquez sur « Ajouter »</a:t>
            </a:r>
          </a:p>
        </p:txBody>
      </p:sp>
      <p:pic>
        <p:nvPicPr>
          <p:cNvPr id="14" name="Image 3">
            <a:extLst>
              <a:ext uri="{FF2B5EF4-FFF2-40B4-BE49-F238E27FC236}">
                <a16:creationId xmlns:a16="http://schemas.microsoft.com/office/drawing/2014/main" xmlns="" id="{89A3D441-7B67-9518-4792-26127038A83B}"/>
              </a:ext>
            </a:extLst>
          </p:cNvPr>
          <p:cNvPicPr>
            <a:picLocks noChangeAspect="1"/>
          </p:cNvPicPr>
          <p:nvPr/>
        </p:nvPicPr>
        <p:blipFill rotWithShape="1">
          <a:blip r:embed="rId5"/>
          <a:srcRect l="49382" t="26697" r="18244" b="67946"/>
          <a:stretch/>
        </p:blipFill>
        <p:spPr>
          <a:xfrm>
            <a:off x="6456095" y="3625388"/>
            <a:ext cx="3012645" cy="305677"/>
          </a:xfrm>
          <a:prstGeom prst="rect">
            <a:avLst/>
          </a:prstGeom>
          <a:ln w="19050">
            <a:noFill/>
          </a:ln>
          <a:effectLst>
            <a:glow rad="63500">
              <a:srgbClr val="FF0000">
                <a:alpha val="40000"/>
              </a:srgbClr>
            </a:glow>
          </a:effectLst>
        </p:spPr>
      </p:pic>
      <p:pic>
        <p:nvPicPr>
          <p:cNvPr id="15" name="Image 7">
            <a:extLst>
              <a:ext uri="{FF2B5EF4-FFF2-40B4-BE49-F238E27FC236}">
                <a16:creationId xmlns:a16="http://schemas.microsoft.com/office/drawing/2014/main" xmlns="" id="{8B7434A7-A7FD-454A-70C4-24CEF60F8748}"/>
              </a:ext>
            </a:extLst>
          </p:cNvPr>
          <p:cNvPicPr>
            <a:picLocks noChangeAspect="1"/>
          </p:cNvPicPr>
          <p:nvPr/>
        </p:nvPicPr>
        <p:blipFill rotWithShape="1">
          <a:blip r:embed="rId6"/>
          <a:srcRect l="49312" t="26485" r="18161" b="67505"/>
          <a:stretch/>
        </p:blipFill>
        <p:spPr>
          <a:xfrm>
            <a:off x="6456095" y="5103280"/>
            <a:ext cx="3220370" cy="278607"/>
          </a:xfrm>
          <a:prstGeom prst="rect">
            <a:avLst/>
          </a:prstGeom>
          <a:ln w="19050">
            <a:noFill/>
          </a:ln>
          <a:effectLst>
            <a:glow rad="63500">
              <a:srgbClr val="FF0000">
                <a:alpha val="40000"/>
              </a:srgbClr>
            </a:glow>
          </a:effectLst>
        </p:spPr>
      </p:pic>
      <p:grpSp>
        <p:nvGrpSpPr>
          <p:cNvPr id="48" name="Group 47">
            <a:extLst>
              <a:ext uri="{FF2B5EF4-FFF2-40B4-BE49-F238E27FC236}">
                <a16:creationId xmlns:a16="http://schemas.microsoft.com/office/drawing/2014/main" xmlns="" id="{56AF0A64-8878-59F5-3E65-6AC0C1074282}"/>
              </a:ext>
            </a:extLst>
          </p:cNvPr>
          <p:cNvGrpSpPr/>
          <p:nvPr/>
        </p:nvGrpSpPr>
        <p:grpSpPr>
          <a:xfrm>
            <a:off x="10343015" y="1556372"/>
            <a:ext cx="1627828" cy="1130056"/>
            <a:chOff x="9979867" y="3457608"/>
            <a:chExt cx="1627828" cy="1130056"/>
          </a:xfrm>
        </p:grpSpPr>
        <p:sp>
          <p:nvSpPr>
            <p:cNvPr id="45" name="Oval 44">
              <a:extLst>
                <a:ext uri="{FF2B5EF4-FFF2-40B4-BE49-F238E27FC236}">
                  <a16:creationId xmlns:a16="http://schemas.microsoft.com/office/drawing/2014/main" xmlns="" id="{C22ED094-4DFB-8D7E-7FA8-A85F4B6AE381}"/>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Oval 46">
              <a:extLst>
                <a:ext uri="{FF2B5EF4-FFF2-40B4-BE49-F238E27FC236}">
                  <a16:creationId xmlns:a16="http://schemas.microsoft.com/office/drawing/2014/main" xmlns="" id="{8BE61C6B-2157-371E-2FE9-BF741EA8D12F}"/>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6" name="TextBox 45">
              <a:extLst>
                <a:ext uri="{FF2B5EF4-FFF2-40B4-BE49-F238E27FC236}">
                  <a16:creationId xmlns:a16="http://schemas.microsoft.com/office/drawing/2014/main" xmlns="" id="{652D3F56-3291-E40C-DFEE-4250E5C36AAC}"/>
                </a:ext>
              </a:extLst>
            </p:cNvPr>
            <p:cNvSpPr txBox="1"/>
            <p:nvPr/>
          </p:nvSpPr>
          <p:spPr>
            <a:xfrm>
              <a:off x="9979867" y="3653304"/>
              <a:ext cx="1627828" cy="738664"/>
            </a:xfrm>
            <a:prstGeom prst="rect">
              <a:avLst/>
            </a:prstGeom>
            <a:solidFill>
              <a:schemeClr val="bg1"/>
            </a:solidFill>
          </p:spPr>
          <p:txBody>
            <a:bodyPr wrap="square" tIns="0" bIns="0" rtlCol="0">
              <a:spAutoFit/>
            </a:bodyPr>
            <a:lstStyle/>
            <a:p>
              <a:pPr algn="ctr"/>
              <a:r>
                <a:rPr lang="x-none" sz="2400" dirty="0">
                  <a:solidFill>
                    <a:srgbClr val="FF0000"/>
                  </a:solidFill>
                  <a:latin typeface="+mj-lt"/>
                </a:rPr>
                <a:t>Candidats DAP</a:t>
              </a:r>
            </a:p>
          </p:txBody>
        </p:sp>
      </p:grpSp>
      <p:sp>
        <p:nvSpPr>
          <p:cNvPr id="49" name="TextBox 48">
            <a:extLst>
              <a:ext uri="{FF2B5EF4-FFF2-40B4-BE49-F238E27FC236}">
                <a16:creationId xmlns:a16="http://schemas.microsoft.com/office/drawing/2014/main" xmlns="" id="{2D970B21-FE7C-01D5-F6FA-F227E053844E}"/>
              </a:ext>
            </a:extLst>
          </p:cNvPr>
          <p:cNvSpPr txBox="1"/>
          <p:nvPr/>
        </p:nvSpPr>
        <p:spPr>
          <a:xfrm>
            <a:off x="10343015" y="2795153"/>
            <a:ext cx="1690437" cy="338554"/>
          </a:xfrm>
          <a:prstGeom prst="rect">
            <a:avLst/>
          </a:prstGeom>
          <a:noFill/>
        </p:spPr>
        <p:txBody>
          <a:bodyPr wrap="square" rtlCol="0">
            <a:spAutoFit/>
          </a:bodyPr>
          <a:lstStyle/>
          <a:p>
            <a:pPr algn="ctr"/>
            <a:r>
              <a:rPr lang="x-none" sz="800" i="1" dirty="0">
                <a:solidFill>
                  <a:srgbClr val="FF0000"/>
                </a:solidFill>
              </a:rPr>
              <a:t>Si vous êtes candidat HORS DAP, rendez-vous page 38</a:t>
            </a:r>
          </a:p>
        </p:txBody>
      </p:sp>
    </p:spTree>
    <p:extLst>
      <p:ext uri="{BB962C8B-B14F-4D97-AF65-F5344CB8AC3E}">
        <p14:creationId xmlns:p14="http://schemas.microsoft.com/office/powerpoint/2010/main" val="3516294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ZoneTexte 15">
            <a:extLst>
              <a:ext uri="{FF2B5EF4-FFF2-40B4-BE49-F238E27FC236}">
                <a16:creationId xmlns:a16="http://schemas.microsoft.com/office/drawing/2014/main" xmlns="" id="{ABE40DDB-3A42-998D-C217-F132C278B2A5}"/>
              </a:ext>
            </a:extLst>
          </p:cNvPr>
          <p:cNvSpPr txBox="1"/>
          <p:nvPr/>
        </p:nvSpPr>
        <p:spPr>
          <a:xfrm rot="10800000" flipV="1">
            <a:off x="364202" y="1581630"/>
            <a:ext cx="2167324"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	Pour l’année de seconde et de première sélectionnez « Bac-1 »</a:t>
            </a:r>
          </a:p>
        </p:txBody>
      </p:sp>
      <p:grpSp>
        <p:nvGrpSpPr>
          <p:cNvPr id="48" name="Group 47">
            <a:extLst>
              <a:ext uri="{FF2B5EF4-FFF2-40B4-BE49-F238E27FC236}">
                <a16:creationId xmlns:a16="http://schemas.microsoft.com/office/drawing/2014/main" xmlns="" id="{56AF0A64-8878-59F5-3E65-6AC0C1074282}"/>
              </a:ext>
            </a:extLst>
          </p:cNvPr>
          <p:cNvGrpSpPr/>
          <p:nvPr/>
        </p:nvGrpSpPr>
        <p:grpSpPr>
          <a:xfrm>
            <a:off x="10343015" y="1556372"/>
            <a:ext cx="1627828" cy="1130056"/>
            <a:chOff x="9979867" y="3457608"/>
            <a:chExt cx="1627828" cy="1130056"/>
          </a:xfrm>
        </p:grpSpPr>
        <p:sp>
          <p:nvSpPr>
            <p:cNvPr id="45" name="Oval 44">
              <a:extLst>
                <a:ext uri="{FF2B5EF4-FFF2-40B4-BE49-F238E27FC236}">
                  <a16:creationId xmlns:a16="http://schemas.microsoft.com/office/drawing/2014/main" xmlns="" id="{C22ED094-4DFB-8D7E-7FA8-A85F4B6AE381}"/>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Oval 46">
              <a:extLst>
                <a:ext uri="{FF2B5EF4-FFF2-40B4-BE49-F238E27FC236}">
                  <a16:creationId xmlns:a16="http://schemas.microsoft.com/office/drawing/2014/main" xmlns="" id="{8BE61C6B-2157-371E-2FE9-BF741EA8D12F}"/>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6" name="TextBox 45">
              <a:extLst>
                <a:ext uri="{FF2B5EF4-FFF2-40B4-BE49-F238E27FC236}">
                  <a16:creationId xmlns:a16="http://schemas.microsoft.com/office/drawing/2014/main" xmlns="" id="{652D3F56-3291-E40C-DFEE-4250E5C36AAC}"/>
                </a:ext>
              </a:extLst>
            </p:cNvPr>
            <p:cNvSpPr txBox="1"/>
            <p:nvPr/>
          </p:nvSpPr>
          <p:spPr>
            <a:xfrm>
              <a:off x="9979867" y="3653304"/>
              <a:ext cx="1627828" cy="738664"/>
            </a:xfrm>
            <a:prstGeom prst="rect">
              <a:avLst/>
            </a:prstGeom>
            <a:solidFill>
              <a:schemeClr val="bg1"/>
            </a:solidFill>
          </p:spPr>
          <p:txBody>
            <a:bodyPr wrap="square" tIns="0" bIns="0" rtlCol="0">
              <a:spAutoFit/>
            </a:bodyPr>
            <a:lstStyle/>
            <a:p>
              <a:pPr algn="ctr"/>
              <a:r>
                <a:rPr lang="x-none" sz="2400" dirty="0">
                  <a:solidFill>
                    <a:srgbClr val="FF0000"/>
                  </a:solidFill>
                  <a:latin typeface="+mj-lt"/>
                </a:rPr>
                <a:t>Candidats DAP</a:t>
              </a:r>
            </a:p>
          </p:txBody>
        </p:sp>
      </p:grpSp>
      <p:pic>
        <p:nvPicPr>
          <p:cNvPr id="2" name="Image 1">
            <a:extLst>
              <a:ext uri="{FF2B5EF4-FFF2-40B4-BE49-F238E27FC236}">
                <a16:creationId xmlns:a16="http://schemas.microsoft.com/office/drawing/2014/main" xmlns="" id="{5DCF0309-777F-5F8A-5589-79C5E8FA3AB8}"/>
              </a:ext>
            </a:extLst>
          </p:cNvPr>
          <p:cNvPicPr>
            <a:picLocks noChangeAspect="1"/>
          </p:cNvPicPr>
          <p:nvPr/>
        </p:nvPicPr>
        <p:blipFill rotWithShape="1">
          <a:blip r:embed="rId4"/>
          <a:srcRect l="15183" t="12952" r="19979" b="12234"/>
          <a:stretch/>
        </p:blipFill>
        <p:spPr>
          <a:xfrm>
            <a:off x="3185236" y="1604350"/>
            <a:ext cx="7123244" cy="3810000"/>
          </a:xfrm>
          <a:prstGeom prst="rect">
            <a:avLst/>
          </a:prstGeom>
          <a:ln>
            <a:solidFill>
              <a:srgbClr val="115A9F"/>
            </a:solidFill>
          </a:ln>
        </p:spPr>
      </p:pic>
      <p:sp>
        <p:nvSpPr>
          <p:cNvPr id="9" name="Bulle ronde 8">
            <a:extLst>
              <a:ext uri="{FF2B5EF4-FFF2-40B4-BE49-F238E27FC236}">
                <a16:creationId xmlns:a16="http://schemas.microsoft.com/office/drawing/2014/main" xmlns="" id="{C6B48ECD-8705-8F9B-17F0-717D458FCB58}"/>
              </a:ext>
            </a:extLst>
          </p:cNvPr>
          <p:cNvSpPr/>
          <p:nvPr/>
        </p:nvSpPr>
        <p:spPr>
          <a:xfrm>
            <a:off x="478953" y="1584437"/>
            <a:ext cx="418497" cy="411281"/>
          </a:xfrm>
          <a:prstGeom prst="wedgeEllipseCallo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a:t>
            </a:r>
          </a:p>
        </p:txBody>
      </p:sp>
    </p:spTree>
    <p:extLst>
      <p:ext uri="{BB962C8B-B14F-4D97-AF65-F5344CB8AC3E}">
        <p14:creationId xmlns:p14="http://schemas.microsoft.com/office/powerpoint/2010/main" val="155062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ZoneTexte 15">
            <a:extLst>
              <a:ext uri="{FF2B5EF4-FFF2-40B4-BE49-F238E27FC236}">
                <a16:creationId xmlns:a16="http://schemas.microsoft.com/office/drawing/2014/main" xmlns="" id="{ABE40DDB-3A42-998D-C217-F132C278B2A5}"/>
              </a:ext>
            </a:extLst>
          </p:cNvPr>
          <p:cNvSpPr txBox="1"/>
          <p:nvPr/>
        </p:nvSpPr>
        <p:spPr>
          <a:xfrm rot="10800000" flipV="1">
            <a:off x="221157" y="1533782"/>
            <a:ext cx="2310369" cy="1815882"/>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	Si vous êtes en classe de</a:t>
            </a:r>
          </a:p>
          <a:p>
            <a:r>
              <a:rPr lang="fr-FR" sz="1600" dirty="0"/>
              <a:t>terminale et allez passer votre bac à la fin de l’année, sélectionnez l’année 2023 et cliquez sur « Je prépare actuellement ce diplôme »</a:t>
            </a:r>
          </a:p>
        </p:txBody>
      </p:sp>
      <p:grpSp>
        <p:nvGrpSpPr>
          <p:cNvPr id="48" name="Group 47">
            <a:extLst>
              <a:ext uri="{FF2B5EF4-FFF2-40B4-BE49-F238E27FC236}">
                <a16:creationId xmlns:a16="http://schemas.microsoft.com/office/drawing/2014/main" xmlns="" id="{56AF0A64-8878-59F5-3E65-6AC0C1074282}"/>
              </a:ext>
            </a:extLst>
          </p:cNvPr>
          <p:cNvGrpSpPr/>
          <p:nvPr/>
        </p:nvGrpSpPr>
        <p:grpSpPr>
          <a:xfrm>
            <a:off x="10343015" y="1556372"/>
            <a:ext cx="1627828" cy="1130056"/>
            <a:chOff x="9979867" y="3457608"/>
            <a:chExt cx="1627828" cy="1130056"/>
          </a:xfrm>
        </p:grpSpPr>
        <p:sp>
          <p:nvSpPr>
            <p:cNvPr id="45" name="Oval 44">
              <a:extLst>
                <a:ext uri="{FF2B5EF4-FFF2-40B4-BE49-F238E27FC236}">
                  <a16:creationId xmlns:a16="http://schemas.microsoft.com/office/drawing/2014/main" xmlns="" id="{C22ED094-4DFB-8D7E-7FA8-A85F4B6AE381}"/>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Oval 46">
              <a:extLst>
                <a:ext uri="{FF2B5EF4-FFF2-40B4-BE49-F238E27FC236}">
                  <a16:creationId xmlns:a16="http://schemas.microsoft.com/office/drawing/2014/main" xmlns="" id="{8BE61C6B-2157-371E-2FE9-BF741EA8D12F}"/>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6" name="TextBox 45">
              <a:extLst>
                <a:ext uri="{FF2B5EF4-FFF2-40B4-BE49-F238E27FC236}">
                  <a16:creationId xmlns:a16="http://schemas.microsoft.com/office/drawing/2014/main" xmlns="" id="{652D3F56-3291-E40C-DFEE-4250E5C36AAC}"/>
                </a:ext>
              </a:extLst>
            </p:cNvPr>
            <p:cNvSpPr txBox="1"/>
            <p:nvPr/>
          </p:nvSpPr>
          <p:spPr>
            <a:xfrm>
              <a:off x="9979867" y="3653304"/>
              <a:ext cx="1627828" cy="738664"/>
            </a:xfrm>
            <a:prstGeom prst="rect">
              <a:avLst/>
            </a:prstGeom>
            <a:solidFill>
              <a:schemeClr val="bg1"/>
            </a:solidFill>
          </p:spPr>
          <p:txBody>
            <a:bodyPr wrap="square" tIns="0" bIns="0" rtlCol="0">
              <a:spAutoFit/>
            </a:bodyPr>
            <a:lstStyle/>
            <a:p>
              <a:pPr algn="ctr"/>
              <a:r>
                <a:rPr lang="x-none" sz="2400" dirty="0">
                  <a:solidFill>
                    <a:srgbClr val="FF0000"/>
                  </a:solidFill>
                  <a:latin typeface="+mj-lt"/>
                </a:rPr>
                <a:t>Candidats DAP</a:t>
              </a:r>
            </a:p>
          </p:txBody>
        </p:sp>
      </p:grpSp>
      <p:pic>
        <p:nvPicPr>
          <p:cNvPr id="3" name="Image 1">
            <a:extLst>
              <a:ext uri="{FF2B5EF4-FFF2-40B4-BE49-F238E27FC236}">
                <a16:creationId xmlns:a16="http://schemas.microsoft.com/office/drawing/2014/main" xmlns="" id="{BA3F4655-B80F-676B-CA42-67E44AE93D5D}"/>
              </a:ext>
            </a:extLst>
          </p:cNvPr>
          <p:cNvPicPr>
            <a:picLocks noChangeAspect="1"/>
          </p:cNvPicPr>
          <p:nvPr/>
        </p:nvPicPr>
        <p:blipFill rotWithShape="1">
          <a:blip r:embed="rId4"/>
          <a:srcRect l="19691" t="23236" r="20543" b="13538"/>
          <a:stretch/>
        </p:blipFill>
        <p:spPr>
          <a:xfrm>
            <a:off x="3305560" y="1752068"/>
            <a:ext cx="7002919" cy="3959610"/>
          </a:xfrm>
          <a:prstGeom prst="rect">
            <a:avLst/>
          </a:prstGeom>
          <a:ln>
            <a:solidFill>
              <a:srgbClr val="115A9F"/>
            </a:solidFill>
          </a:ln>
        </p:spPr>
      </p:pic>
      <p:sp>
        <p:nvSpPr>
          <p:cNvPr id="5" name="Bulle ronde 8">
            <a:extLst>
              <a:ext uri="{FF2B5EF4-FFF2-40B4-BE49-F238E27FC236}">
                <a16:creationId xmlns:a16="http://schemas.microsoft.com/office/drawing/2014/main" xmlns="" id="{53CF8940-AB9E-1D07-A913-B8A9E027447A}"/>
              </a:ext>
            </a:extLst>
          </p:cNvPr>
          <p:cNvSpPr/>
          <p:nvPr/>
        </p:nvSpPr>
        <p:spPr>
          <a:xfrm>
            <a:off x="478953" y="1584437"/>
            <a:ext cx="418497" cy="411281"/>
          </a:xfrm>
          <a:prstGeom prst="wedgeEllipseCallo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a:t>
            </a:r>
          </a:p>
        </p:txBody>
      </p:sp>
      <p:pic>
        <p:nvPicPr>
          <p:cNvPr id="7" name="Image 1">
            <a:extLst>
              <a:ext uri="{FF2B5EF4-FFF2-40B4-BE49-F238E27FC236}">
                <a16:creationId xmlns:a16="http://schemas.microsoft.com/office/drawing/2014/main" xmlns="" id="{D0DB3509-90C3-280F-7DF9-21B9F7B06D1E}"/>
              </a:ext>
            </a:extLst>
          </p:cNvPr>
          <p:cNvPicPr>
            <a:picLocks noChangeAspect="1"/>
          </p:cNvPicPr>
          <p:nvPr/>
        </p:nvPicPr>
        <p:blipFill rotWithShape="1">
          <a:blip r:embed="rId4"/>
          <a:srcRect l="19691" t="41000" r="46019" b="54796"/>
          <a:stretch/>
        </p:blipFill>
        <p:spPr>
          <a:xfrm>
            <a:off x="3094737" y="2888674"/>
            <a:ext cx="4173126" cy="277094"/>
          </a:xfrm>
          <a:prstGeom prst="rect">
            <a:avLst/>
          </a:prstGeom>
          <a:ln w="19050">
            <a:noFill/>
          </a:ln>
          <a:effectLst>
            <a:glow rad="63500">
              <a:srgbClr val="FF0000">
                <a:alpha val="40000"/>
              </a:srgbClr>
            </a:glow>
          </a:effectLst>
        </p:spPr>
      </p:pic>
      <p:pic>
        <p:nvPicPr>
          <p:cNvPr id="2" name="Image 1">
            <a:extLst>
              <a:ext uri="{FF2B5EF4-FFF2-40B4-BE49-F238E27FC236}">
                <a16:creationId xmlns:a16="http://schemas.microsoft.com/office/drawing/2014/main" xmlns="" id="{D9FD1D3B-B3D2-06EE-A0CB-29B6A8BFA1A6}"/>
              </a:ext>
            </a:extLst>
          </p:cNvPr>
          <p:cNvPicPr>
            <a:picLocks noChangeAspect="1"/>
          </p:cNvPicPr>
          <p:nvPr/>
        </p:nvPicPr>
        <p:blipFill rotWithShape="1">
          <a:blip r:embed="rId4"/>
          <a:srcRect l="19882" t="31397" r="45828" b="65240"/>
          <a:stretch/>
        </p:blipFill>
        <p:spPr>
          <a:xfrm>
            <a:off x="3050468" y="2269103"/>
            <a:ext cx="4173126" cy="221629"/>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1634637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ZoneTexte 15">
            <a:extLst>
              <a:ext uri="{FF2B5EF4-FFF2-40B4-BE49-F238E27FC236}">
                <a16:creationId xmlns:a16="http://schemas.microsoft.com/office/drawing/2014/main" xmlns="" id="{ABE40DDB-3A42-998D-C217-F132C278B2A5}"/>
              </a:ext>
            </a:extLst>
          </p:cNvPr>
          <p:cNvSpPr txBox="1"/>
          <p:nvPr/>
        </p:nvSpPr>
        <p:spPr>
          <a:xfrm rot="10800000" flipV="1">
            <a:off x="221157" y="2433535"/>
            <a:ext cx="2310369"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	 Pour chaque niveau, complétez la fiche et cliquez sur « Enregistrer »</a:t>
            </a:r>
          </a:p>
        </p:txBody>
      </p:sp>
      <p:grpSp>
        <p:nvGrpSpPr>
          <p:cNvPr id="48" name="Group 47">
            <a:extLst>
              <a:ext uri="{FF2B5EF4-FFF2-40B4-BE49-F238E27FC236}">
                <a16:creationId xmlns:a16="http://schemas.microsoft.com/office/drawing/2014/main" xmlns="" id="{56AF0A64-8878-59F5-3E65-6AC0C1074282}"/>
              </a:ext>
            </a:extLst>
          </p:cNvPr>
          <p:cNvGrpSpPr/>
          <p:nvPr/>
        </p:nvGrpSpPr>
        <p:grpSpPr>
          <a:xfrm>
            <a:off x="10343015" y="1556372"/>
            <a:ext cx="1627828" cy="1130056"/>
            <a:chOff x="9979867" y="3457608"/>
            <a:chExt cx="1627828" cy="1130056"/>
          </a:xfrm>
        </p:grpSpPr>
        <p:sp>
          <p:nvSpPr>
            <p:cNvPr id="45" name="Oval 44">
              <a:extLst>
                <a:ext uri="{FF2B5EF4-FFF2-40B4-BE49-F238E27FC236}">
                  <a16:creationId xmlns:a16="http://schemas.microsoft.com/office/drawing/2014/main" xmlns="" id="{C22ED094-4DFB-8D7E-7FA8-A85F4B6AE381}"/>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Oval 46">
              <a:extLst>
                <a:ext uri="{FF2B5EF4-FFF2-40B4-BE49-F238E27FC236}">
                  <a16:creationId xmlns:a16="http://schemas.microsoft.com/office/drawing/2014/main" xmlns="" id="{8BE61C6B-2157-371E-2FE9-BF741EA8D12F}"/>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6" name="TextBox 45">
              <a:extLst>
                <a:ext uri="{FF2B5EF4-FFF2-40B4-BE49-F238E27FC236}">
                  <a16:creationId xmlns:a16="http://schemas.microsoft.com/office/drawing/2014/main" xmlns="" id="{652D3F56-3291-E40C-DFEE-4250E5C36AAC}"/>
                </a:ext>
              </a:extLst>
            </p:cNvPr>
            <p:cNvSpPr txBox="1"/>
            <p:nvPr/>
          </p:nvSpPr>
          <p:spPr>
            <a:xfrm>
              <a:off x="9979867" y="3653304"/>
              <a:ext cx="1627828" cy="738664"/>
            </a:xfrm>
            <a:prstGeom prst="rect">
              <a:avLst/>
            </a:prstGeom>
            <a:solidFill>
              <a:schemeClr val="bg1"/>
            </a:solidFill>
          </p:spPr>
          <p:txBody>
            <a:bodyPr wrap="square" tIns="0" bIns="0" rtlCol="0">
              <a:spAutoFit/>
            </a:bodyPr>
            <a:lstStyle/>
            <a:p>
              <a:pPr algn="ctr"/>
              <a:r>
                <a:rPr lang="x-none" sz="2400" dirty="0">
                  <a:solidFill>
                    <a:srgbClr val="FF0000"/>
                  </a:solidFill>
                  <a:latin typeface="+mj-lt"/>
                </a:rPr>
                <a:t>Candidats DAP</a:t>
              </a:r>
            </a:p>
          </p:txBody>
        </p:sp>
      </p:grpSp>
      <p:pic>
        <p:nvPicPr>
          <p:cNvPr id="10" name="Image 4">
            <a:extLst>
              <a:ext uri="{FF2B5EF4-FFF2-40B4-BE49-F238E27FC236}">
                <a16:creationId xmlns:a16="http://schemas.microsoft.com/office/drawing/2014/main" xmlns="" id="{68593A4A-D1FA-CC3E-9076-9D9543F7A2D2}"/>
              </a:ext>
            </a:extLst>
          </p:cNvPr>
          <p:cNvPicPr>
            <a:picLocks noChangeAspect="1"/>
          </p:cNvPicPr>
          <p:nvPr/>
        </p:nvPicPr>
        <p:blipFill rotWithShape="1">
          <a:blip r:embed="rId4"/>
          <a:srcRect l="19116" t="17567" r="19787" b="12815"/>
          <a:stretch/>
        </p:blipFill>
        <p:spPr>
          <a:xfrm>
            <a:off x="3108325" y="1898075"/>
            <a:ext cx="7124326" cy="4397159"/>
          </a:xfrm>
          <a:prstGeom prst="rect">
            <a:avLst/>
          </a:prstGeom>
          <a:ln>
            <a:solidFill>
              <a:srgbClr val="115A9F"/>
            </a:solidFill>
          </a:ln>
        </p:spPr>
      </p:pic>
      <p:pic>
        <p:nvPicPr>
          <p:cNvPr id="12" name="Image 4">
            <a:extLst>
              <a:ext uri="{FF2B5EF4-FFF2-40B4-BE49-F238E27FC236}">
                <a16:creationId xmlns:a16="http://schemas.microsoft.com/office/drawing/2014/main" xmlns="" id="{AD3EBC50-52F0-33F4-BBD0-315E476A1FB4}"/>
              </a:ext>
            </a:extLst>
          </p:cNvPr>
          <p:cNvPicPr>
            <a:picLocks noChangeAspect="1"/>
          </p:cNvPicPr>
          <p:nvPr/>
        </p:nvPicPr>
        <p:blipFill rotWithShape="1">
          <a:blip r:embed="rId4"/>
          <a:srcRect l="41293" t="80192" r="49796" b="14215"/>
          <a:stretch/>
        </p:blipFill>
        <p:spPr>
          <a:xfrm>
            <a:off x="5611089" y="5825283"/>
            <a:ext cx="1205348" cy="409816"/>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3847259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ZoneTexte 15">
            <a:extLst>
              <a:ext uri="{FF2B5EF4-FFF2-40B4-BE49-F238E27FC236}">
                <a16:creationId xmlns:a16="http://schemas.microsoft.com/office/drawing/2014/main" xmlns="" id="{ABE40DDB-3A42-998D-C217-F132C278B2A5}"/>
              </a:ext>
            </a:extLst>
          </p:cNvPr>
          <p:cNvSpPr txBox="1"/>
          <p:nvPr/>
        </p:nvSpPr>
        <p:spPr>
          <a:xfrm rot="10800000" flipV="1">
            <a:off x="273963" y="2286319"/>
            <a:ext cx="2432950" cy="3200876"/>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pPr algn="just">
              <a:spcAft>
                <a:spcPts val="600"/>
              </a:spcAft>
            </a:pPr>
            <a:r>
              <a:rPr lang="fr-FR" sz="1600" dirty="0"/>
              <a:t>Pour chaque année scolaire téléchargez vos relevés de notes en cliquant sur « Justificatifs »:</a:t>
            </a:r>
          </a:p>
          <a:p>
            <a:pPr marL="285750" indent="-285750" algn="l">
              <a:spcAft>
                <a:spcPts val="600"/>
              </a:spcAft>
              <a:buSzPct val="80000"/>
              <a:buFont typeface="Arial" panose="020B0604020202020204" pitchFamily="34" charset="0"/>
              <a:buChar char="•"/>
            </a:pPr>
            <a:r>
              <a:rPr lang="fr-FR" sz="1600" dirty="0"/>
              <a:t>Pour chacune de vos années scolaires (DAP Blanche) ou universitaires (DAP Jaune)</a:t>
            </a:r>
          </a:p>
          <a:p>
            <a:pPr marL="285750" indent="-285750" algn="l">
              <a:spcAft>
                <a:spcPts val="600"/>
              </a:spcAft>
              <a:buSzPct val="80000"/>
              <a:buFont typeface="Arial" panose="020B0604020202020204" pitchFamily="34" charset="0"/>
              <a:buChar char="•"/>
            </a:pPr>
            <a:r>
              <a:rPr lang="fr-FR" sz="1600" dirty="0"/>
              <a:t>Si vous n’avez pas encore de notes pour l’année en cours, téléchargez une attestation d’inscription</a:t>
            </a:r>
          </a:p>
        </p:txBody>
      </p:sp>
      <p:grpSp>
        <p:nvGrpSpPr>
          <p:cNvPr id="48" name="Group 47">
            <a:extLst>
              <a:ext uri="{FF2B5EF4-FFF2-40B4-BE49-F238E27FC236}">
                <a16:creationId xmlns:a16="http://schemas.microsoft.com/office/drawing/2014/main" xmlns="" id="{56AF0A64-8878-59F5-3E65-6AC0C1074282}"/>
              </a:ext>
            </a:extLst>
          </p:cNvPr>
          <p:cNvGrpSpPr/>
          <p:nvPr/>
        </p:nvGrpSpPr>
        <p:grpSpPr>
          <a:xfrm>
            <a:off x="10343015" y="1556372"/>
            <a:ext cx="1627828" cy="1130056"/>
            <a:chOff x="9979867" y="3457608"/>
            <a:chExt cx="1627828" cy="1130056"/>
          </a:xfrm>
        </p:grpSpPr>
        <p:sp>
          <p:nvSpPr>
            <p:cNvPr id="45" name="Oval 44">
              <a:extLst>
                <a:ext uri="{FF2B5EF4-FFF2-40B4-BE49-F238E27FC236}">
                  <a16:creationId xmlns:a16="http://schemas.microsoft.com/office/drawing/2014/main" xmlns="" id="{C22ED094-4DFB-8D7E-7FA8-A85F4B6AE381}"/>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Oval 46">
              <a:extLst>
                <a:ext uri="{FF2B5EF4-FFF2-40B4-BE49-F238E27FC236}">
                  <a16:creationId xmlns:a16="http://schemas.microsoft.com/office/drawing/2014/main" xmlns="" id="{8BE61C6B-2157-371E-2FE9-BF741EA8D12F}"/>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6" name="TextBox 45">
              <a:extLst>
                <a:ext uri="{FF2B5EF4-FFF2-40B4-BE49-F238E27FC236}">
                  <a16:creationId xmlns:a16="http://schemas.microsoft.com/office/drawing/2014/main" xmlns="" id="{652D3F56-3291-E40C-DFEE-4250E5C36AAC}"/>
                </a:ext>
              </a:extLst>
            </p:cNvPr>
            <p:cNvSpPr txBox="1"/>
            <p:nvPr/>
          </p:nvSpPr>
          <p:spPr>
            <a:xfrm>
              <a:off x="9979867" y="3653304"/>
              <a:ext cx="1627828" cy="738664"/>
            </a:xfrm>
            <a:prstGeom prst="rect">
              <a:avLst/>
            </a:prstGeom>
            <a:solidFill>
              <a:schemeClr val="bg1"/>
            </a:solidFill>
          </p:spPr>
          <p:txBody>
            <a:bodyPr wrap="square" tIns="0" bIns="0" rtlCol="0">
              <a:spAutoFit/>
            </a:bodyPr>
            <a:lstStyle/>
            <a:p>
              <a:pPr algn="ctr"/>
              <a:r>
                <a:rPr lang="x-none" sz="2400" dirty="0">
                  <a:solidFill>
                    <a:srgbClr val="FF0000"/>
                  </a:solidFill>
                  <a:latin typeface="+mj-lt"/>
                </a:rPr>
                <a:t>Candidats DAP</a:t>
              </a:r>
            </a:p>
          </p:txBody>
        </p:sp>
      </p:grpSp>
      <p:pic>
        <p:nvPicPr>
          <p:cNvPr id="2" name="Image 1">
            <a:extLst>
              <a:ext uri="{FF2B5EF4-FFF2-40B4-BE49-F238E27FC236}">
                <a16:creationId xmlns:a16="http://schemas.microsoft.com/office/drawing/2014/main" xmlns="" id="{07927BD7-330B-3F55-981A-7B66764E8F2D}"/>
              </a:ext>
            </a:extLst>
          </p:cNvPr>
          <p:cNvPicPr>
            <a:picLocks noChangeAspect="1"/>
          </p:cNvPicPr>
          <p:nvPr/>
        </p:nvPicPr>
        <p:blipFill rotWithShape="1">
          <a:blip r:embed="rId4"/>
          <a:srcRect l="16847" t="7949" r="17987" b="8717"/>
          <a:stretch/>
        </p:blipFill>
        <p:spPr>
          <a:xfrm>
            <a:off x="3096605" y="1604350"/>
            <a:ext cx="7124165" cy="4668263"/>
          </a:xfrm>
          <a:prstGeom prst="rect">
            <a:avLst/>
          </a:prstGeom>
          <a:ln>
            <a:solidFill>
              <a:srgbClr val="115A9F"/>
            </a:solidFill>
          </a:ln>
        </p:spPr>
      </p:pic>
    </p:spTree>
    <p:extLst>
      <p:ext uri="{BB962C8B-B14F-4D97-AF65-F5344CB8AC3E}">
        <p14:creationId xmlns:p14="http://schemas.microsoft.com/office/powerpoint/2010/main" val="3783341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xmlns="" id="{56AF0A64-8878-59F5-3E65-6AC0C1074282}"/>
              </a:ext>
            </a:extLst>
          </p:cNvPr>
          <p:cNvGrpSpPr/>
          <p:nvPr/>
        </p:nvGrpSpPr>
        <p:grpSpPr>
          <a:xfrm>
            <a:off x="10343015" y="1556372"/>
            <a:ext cx="1627828" cy="1130056"/>
            <a:chOff x="9979867" y="3457608"/>
            <a:chExt cx="1627828" cy="1130056"/>
          </a:xfrm>
        </p:grpSpPr>
        <p:sp>
          <p:nvSpPr>
            <p:cNvPr id="45" name="Oval 44">
              <a:extLst>
                <a:ext uri="{FF2B5EF4-FFF2-40B4-BE49-F238E27FC236}">
                  <a16:creationId xmlns:a16="http://schemas.microsoft.com/office/drawing/2014/main" xmlns="" id="{C22ED094-4DFB-8D7E-7FA8-A85F4B6AE381}"/>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Oval 46">
              <a:extLst>
                <a:ext uri="{FF2B5EF4-FFF2-40B4-BE49-F238E27FC236}">
                  <a16:creationId xmlns:a16="http://schemas.microsoft.com/office/drawing/2014/main" xmlns="" id="{8BE61C6B-2157-371E-2FE9-BF741EA8D12F}"/>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6" name="TextBox 45">
              <a:extLst>
                <a:ext uri="{FF2B5EF4-FFF2-40B4-BE49-F238E27FC236}">
                  <a16:creationId xmlns:a16="http://schemas.microsoft.com/office/drawing/2014/main" xmlns="" id="{652D3F56-3291-E40C-DFEE-4250E5C36AAC}"/>
                </a:ext>
              </a:extLst>
            </p:cNvPr>
            <p:cNvSpPr txBox="1"/>
            <p:nvPr/>
          </p:nvSpPr>
          <p:spPr>
            <a:xfrm>
              <a:off x="9979867" y="3653304"/>
              <a:ext cx="1627828" cy="738664"/>
            </a:xfrm>
            <a:prstGeom prst="rect">
              <a:avLst/>
            </a:prstGeom>
            <a:solidFill>
              <a:schemeClr val="bg1"/>
            </a:solidFill>
          </p:spPr>
          <p:txBody>
            <a:bodyPr wrap="square" tIns="0" bIns="0" rtlCol="0">
              <a:spAutoFit/>
            </a:bodyPr>
            <a:lstStyle/>
            <a:p>
              <a:pPr algn="ctr"/>
              <a:r>
                <a:rPr lang="x-none" sz="2400" dirty="0">
                  <a:solidFill>
                    <a:srgbClr val="FF0000"/>
                  </a:solidFill>
                  <a:latin typeface="+mj-lt"/>
                </a:rPr>
                <a:t>Candidats DAP</a:t>
              </a:r>
            </a:p>
          </p:txBody>
        </p:sp>
      </p:grpSp>
      <p:sp>
        <p:nvSpPr>
          <p:cNvPr id="3" name="ZoneTexte 15">
            <a:extLst>
              <a:ext uri="{FF2B5EF4-FFF2-40B4-BE49-F238E27FC236}">
                <a16:creationId xmlns:a16="http://schemas.microsoft.com/office/drawing/2014/main" xmlns="" id="{DA8C3EA8-762C-3F99-71F9-DF441E4DE4D7}"/>
              </a:ext>
            </a:extLst>
          </p:cNvPr>
          <p:cNvSpPr txBox="1"/>
          <p:nvPr/>
        </p:nvSpPr>
        <p:spPr>
          <a:xfrm rot="10800000" flipV="1">
            <a:off x="364202" y="1619523"/>
            <a:ext cx="2167324" cy="1569660"/>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Voici comment doit apparaitre votre parcours.</a:t>
            </a:r>
          </a:p>
          <a:p>
            <a:endParaRPr lang="fr-FR" sz="1600" dirty="0"/>
          </a:p>
          <a:p>
            <a:r>
              <a:rPr lang="fr-FR" sz="1600" dirty="0"/>
              <a:t> Tous les niveaux doivent afficher la mention « </a:t>
            </a:r>
            <a:r>
              <a:rPr lang="fr-FR" sz="1600" dirty="0">
                <a:solidFill>
                  <a:srgbClr val="00B050"/>
                </a:solidFill>
              </a:rPr>
              <a:t>Complet</a:t>
            </a:r>
            <a:r>
              <a:rPr lang="fr-FR" sz="1600" dirty="0"/>
              <a:t> »!</a:t>
            </a:r>
          </a:p>
        </p:txBody>
      </p:sp>
      <p:pic>
        <p:nvPicPr>
          <p:cNvPr id="4" name="Image 1">
            <a:extLst>
              <a:ext uri="{FF2B5EF4-FFF2-40B4-BE49-F238E27FC236}">
                <a16:creationId xmlns:a16="http://schemas.microsoft.com/office/drawing/2014/main" xmlns="" id="{0103F448-6EDA-C8F9-B30E-E639FBFDF390}"/>
              </a:ext>
            </a:extLst>
          </p:cNvPr>
          <p:cNvPicPr>
            <a:picLocks noChangeAspect="1"/>
          </p:cNvPicPr>
          <p:nvPr/>
        </p:nvPicPr>
        <p:blipFill rotWithShape="1">
          <a:blip r:embed="rId4"/>
          <a:srcRect l="17396" t="10217" r="18214" b="6674"/>
          <a:stretch/>
        </p:blipFill>
        <p:spPr>
          <a:xfrm>
            <a:off x="3108325" y="1752068"/>
            <a:ext cx="7173542" cy="4308755"/>
          </a:xfrm>
          <a:prstGeom prst="rect">
            <a:avLst/>
          </a:prstGeom>
          <a:ln>
            <a:solidFill>
              <a:srgbClr val="115A9F"/>
            </a:solidFill>
          </a:ln>
        </p:spPr>
      </p:pic>
      <p:pic>
        <p:nvPicPr>
          <p:cNvPr id="2" name="Image 1">
            <a:extLst>
              <a:ext uri="{FF2B5EF4-FFF2-40B4-BE49-F238E27FC236}">
                <a16:creationId xmlns:a16="http://schemas.microsoft.com/office/drawing/2014/main" xmlns="" id="{4D5AFFD7-F535-EC01-CF27-9AB77D58480D}"/>
              </a:ext>
            </a:extLst>
          </p:cNvPr>
          <p:cNvPicPr>
            <a:picLocks noChangeAspect="1"/>
          </p:cNvPicPr>
          <p:nvPr/>
        </p:nvPicPr>
        <p:blipFill rotWithShape="1">
          <a:blip r:embed="rId4"/>
          <a:srcRect l="18605" t="41617" r="77453" b="53728"/>
          <a:stretch/>
        </p:blipFill>
        <p:spPr>
          <a:xfrm>
            <a:off x="3169157" y="3341052"/>
            <a:ext cx="553758" cy="319186"/>
          </a:xfrm>
          <a:prstGeom prst="rect">
            <a:avLst/>
          </a:prstGeom>
          <a:ln w="19050">
            <a:noFill/>
          </a:ln>
          <a:effectLst>
            <a:glow rad="63500">
              <a:srgbClr val="FF0000">
                <a:alpha val="40000"/>
              </a:srgbClr>
            </a:glow>
          </a:effectLst>
        </p:spPr>
      </p:pic>
      <p:pic>
        <p:nvPicPr>
          <p:cNvPr id="5" name="Image 1">
            <a:extLst>
              <a:ext uri="{FF2B5EF4-FFF2-40B4-BE49-F238E27FC236}">
                <a16:creationId xmlns:a16="http://schemas.microsoft.com/office/drawing/2014/main" xmlns="" id="{6EC1E39F-D06D-F4CC-04F0-BAC783916968}"/>
              </a:ext>
            </a:extLst>
          </p:cNvPr>
          <p:cNvPicPr>
            <a:picLocks noChangeAspect="1"/>
          </p:cNvPicPr>
          <p:nvPr/>
        </p:nvPicPr>
        <p:blipFill rotWithShape="1">
          <a:blip r:embed="rId4"/>
          <a:srcRect l="18605" t="41617" r="77453" b="53728"/>
          <a:stretch/>
        </p:blipFill>
        <p:spPr>
          <a:xfrm>
            <a:off x="3169156" y="4336975"/>
            <a:ext cx="553758" cy="319186"/>
          </a:xfrm>
          <a:prstGeom prst="rect">
            <a:avLst/>
          </a:prstGeom>
          <a:ln w="19050">
            <a:noFill/>
          </a:ln>
          <a:effectLst>
            <a:glow rad="63500">
              <a:srgbClr val="FF0000">
                <a:alpha val="40000"/>
              </a:srgbClr>
            </a:glow>
          </a:effectLst>
        </p:spPr>
      </p:pic>
      <p:pic>
        <p:nvPicPr>
          <p:cNvPr id="6" name="Image 1">
            <a:extLst>
              <a:ext uri="{FF2B5EF4-FFF2-40B4-BE49-F238E27FC236}">
                <a16:creationId xmlns:a16="http://schemas.microsoft.com/office/drawing/2014/main" xmlns="" id="{ED1700CE-5608-3007-E24B-5C0F5621E418}"/>
              </a:ext>
            </a:extLst>
          </p:cNvPr>
          <p:cNvPicPr>
            <a:picLocks noChangeAspect="1"/>
          </p:cNvPicPr>
          <p:nvPr/>
        </p:nvPicPr>
        <p:blipFill rotWithShape="1">
          <a:blip r:embed="rId4"/>
          <a:srcRect l="18605" t="41617" r="77453" b="53728"/>
          <a:stretch/>
        </p:blipFill>
        <p:spPr>
          <a:xfrm>
            <a:off x="3169155" y="5332898"/>
            <a:ext cx="553758" cy="319186"/>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387603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ZoneTexte 15">
            <a:extLst>
              <a:ext uri="{FF2B5EF4-FFF2-40B4-BE49-F238E27FC236}">
                <a16:creationId xmlns:a16="http://schemas.microsoft.com/office/drawing/2014/main" xmlns="" id="{ED19F6AF-8273-6FF0-4DAC-0A0B99061E72}"/>
              </a:ext>
            </a:extLst>
          </p:cNvPr>
          <p:cNvSpPr txBox="1"/>
          <p:nvPr/>
        </p:nvSpPr>
        <p:spPr>
          <a:xfrm rot="10800000" flipV="1">
            <a:off x="84406" y="1204166"/>
            <a:ext cx="2447120"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Vous devez faire apparaître votre année de Bac et vos années universitaires</a:t>
            </a:r>
          </a:p>
        </p:txBody>
      </p:sp>
      <p:sp>
        <p:nvSpPr>
          <p:cNvPr id="24" name="ZoneTexte 15">
            <a:extLst>
              <a:ext uri="{FF2B5EF4-FFF2-40B4-BE49-F238E27FC236}">
                <a16:creationId xmlns:a16="http://schemas.microsoft.com/office/drawing/2014/main" xmlns="" id="{19454584-049E-CE3B-1150-F37D2942E94B}"/>
              </a:ext>
            </a:extLst>
          </p:cNvPr>
          <p:cNvSpPr txBox="1"/>
          <p:nvPr/>
        </p:nvSpPr>
        <p:spPr>
          <a:xfrm rot="10800000" flipV="1">
            <a:off x="84405" y="2257527"/>
            <a:ext cx="2447120"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Pour l’année du Bac , sélectionnez « un Bac ou équivalent »,  puis cliquez sur « Ajouter »</a:t>
            </a:r>
          </a:p>
        </p:txBody>
      </p:sp>
      <p:sp>
        <p:nvSpPr>
          <p:cNvPr id="25" name="ZoneTexte 15">
            <a:extLst>
              <a:ext uri="{FF2B5EF4-FFF2-40B4-BE49-F238E27FC236}">
                <a16:creationId xmlns:a16="http://schemas.microsoft.com/office/drawing/2014/main" xmlns="" id="{9882C3C8-305A-DC79-DFB6-F0B90BF46587}"/>
              </a:ext>
            </a:extLst>
          </p:cNvPr>
          <p:cNvSpPr txBox="1"/>
          <p:nvPr/>
        </p:nvSpPr>
        <p:spPr>
          <a:xfrm rot="10800000" flipV="1">
            <a:off x="84405" y="3577151"/>
            <a:ext cx="2447120" cy="1323439"/>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Pour les années universitaires, sélectionnez « une année d’étude supérieure », puis cliquez sur « Ajouter »</a:t>
            </a:r>
          </a:p>
        </p:txBody>
      </p:sp>
      <p:grpSp>
        <p:nvGrpSpPr>
          <p:cNvPr id="28" name="Group 27">
            <a:extLst>
              <a:ext uri="{FF2B5EF4-FFF2-40B4-BE49-F238E27FC236}">
                <a16:creationId xmlns:a16="http://schemas.microsoft.com/office/drawing/2014/main" xmlns="" id="{31C13AF1-1FC4-E074-C22B-7FD4741019B5}"/>
              </a:ext>
            </a:extLst>
          </p:cNvPr>
          <p:cNvGrpSpPr/>
          <p:nvPr/>
        </p:nvGrpSpPr>
        <p:grpSpPr>
          <a:xfrm>
            <a:off x="10343015" y="1556372"/>
            <a:ext cx="1627828" cy="1130056"/>
            <a:chOff x="9979867" y="3457608"/>
            <a:chExt cx="1627828" cy="1130056"/>
          </a:xfrm>
        </p:grpSpPr>
        <p:sp>
          <p:nvSpPr>
            <p:cNvPr id="29" name="Oval 28">
              <a:extLst>
                <a:ext uri="{FF2B5EF4-FFF2-40B4-BE49-F238E27FC236}">
                  <a16:creationId xmlns:a16="http://schemas.microsoft.com/office/drawing/2014/main" xmlns="" id="{2DF56BEF-DF6B-5ABD-AD79-487973DE83E5}"/>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Oval 29">
              <a:extLst>
                <a:ext uri="{FF2B5EF4-FFF2-40B4-BE49-F238E27FC236}">
                  <a16:creationId xmlns:a16="http://schemas.microsoft.com/office/drawing/2014/main" xmlns="" id="{B270D4E4-9ED5-C4E1-DB7C-00451CA861E5}"/>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TextBox 30">
              <a:extLst>
                <a:ext uri="{FF2B5EF4-FFF2-40B4-BE49-F238E27FC236}">
                  <a16:creationId xmlns:a16="http://schemas.microsoft.com/office/drawing/2014/main" xmlns="" id="{716E1D2C-2862-579A-0142-409AAF21FC71}"/>
                </a:ext>
              </a:extLst>
            </p:cNvPr>
            <p:cNvSpPr txBox="1"/>
            <p:nvPr/>
          </p:nvSpPr>
          <p:spPr>
            <a:xfrm>
              <a:off x="9979867" y="3653304"/>
              <a:ext cx="1627828" cy="738664"/>
            </a:xfrm>
            <a:prstGeom prst="rect">
              <a:avLst/>
            </a:prstGeom>
            <a:solidFill>
              <a:schemeClr val="bg1"/>
            </a:solidFill>
          </p:spPr>
          <p:txBody>
            <a:bodyPr wrap="square" tIns="0" bIns="0" rtlCol="0">
              <a:spAutoFit/>
            </a:bodyPr>
            <a:lstStyle/>
            <a:p>
              <a:pPr algn="ctr"/>
              <a:r>
                <a:rPr lang="x-none" sz="2400" dirty="0">
                  <a:solidFill>
                    <a:srgbClr val="FF0000"/>
                  </a:solidFill>
                  <a:latin typeface="+mj-lt"/>
                </a:rPr>
                <a:t>Candidats HORS DAP</a:t>
              </a:r>
            </a:p>
          </p:txBody>
        </p:sp>
      </p:grpSp>
      <p:pic>
        <p:nvPicPr>
          <p:cNvPr id="41" name="Image 2">
            <a:extLst>
              <a:ext uri="{FF2B5EF4-FFF2-40B4-BE49-F238E27FC236}">
                <a16:creationId xmlns:a16="http://schemas.microsoft.com/office/drawing/2014/main" xmlns="" id="{B1B8CF38-AB0E-7F58-44CE-5420B4A2D667}"/>
              </a:ext>
            </a:extLst>
          </p:cNvPr>
          <p:cNvPicPr>
            <a:picLocks noChangeAspect="1"/>
          </p:cNvPicPr>
          <p:nvPr/>
        </p:nvPicPr>
        <p:blipFill rotWithShape="1">
          <a:blip r:embed="rId4"/>
          <a:srcRect l="15660" t="1261" r="13485" b="7965"/>
          <a:stretch/>
        </p:blipFill>
        <p:spPr>
          <a:xfrm>
            <a:off x="3108325" y="2090622"/>
            <a:ext cx="7069716" cy="1371177"/>
          </a:xfrm>
          <a:prstGeom prst="rect">
            <a:avLst/>
          </a:prstGeom>
          <a:ln>
            <a:solidFill>
              <a:srgbClr val="115A9F"/>
            </a:solidFill>
          </a:ln>
        </p:spPr>
      </p:pic>
      <p:pic>
        <p:nvPicPr>
          <p:cNvPr id="42" name="Image 7">
            <a:extLst>
              <a:ext uri="{FF2B5EF4-FFF2-40B4-BE49-F238E27FC236}">
                <a16:creationId xmlns:a16="http://schemas.microsoft.com/office/drawing/2014/main" xmlns="" id="{A862C1A5-EAB9-15FC-93CF-82F9BD62B586}"/>
              </a:ext>
            </a:extLst>
          </p:cNvPr>
          <p:cNvPicPr>
            <a:picLocks noChangeAspect="1"/>
          </p:cNvPicPr>
          <p:nvPr/>
        </p:nvPicPr>
        <p:blipFill rotWithShape="1">
          <a:blip r:embed="rId5"/>
          <a:srcRect l="15472" t="16441" r="16013" b="53474"/>
          <a:stretch/>
        </p:blipFill>
        <p:spPr>
          <a:xfrm>
            <a:off x="3108325" y="3576675"/>
            <a:ext cx="7069716" cy="1371176"/>
          </a:xfrm>
          <a:prstGeom prst="rect">
            <a:avLst/>
          </a:prstGeom>
          <a:ln>
            <a:solidFill>
              <a:srgbClr val="115A9F"/>
            </a:solidFill>
          </a:ln>
        </p:spPr>
      </p:pic>
      <p:pic>
        <p:nvPicPr>
          <p:cNvPr id="43" name="Image 8">
            <a:extLst>
              <a:ext uri="{FF2B5EF4-FFF2-40B4-BE49-F238E27FC236}">
                <a16:creationId xmlns:a16="http://schemas.microsoft.com/office/drawing/2014/main" xmlns="" id="{6A3A903E-651B-9542-D24C-50385A2584B4}"/>
              </a:ext>
            </a:extLst>
          </p:cNvPr>
          <p:cNvPicPr>
            <a:picLocks noChangeAspect="1"/>
          </p:cNvPicPr>
          <p:nvPr/>
        </p:nvPicPr>
        <p:blipFill rotWithShape="1">
          <a:blip r:embed="rId6"/>
          <a:srcRect l="15411" t="15689" r="15231" b="53753"/>
          <a:stretch/>
        </p:blipFill>
        <p:spPr>
          <a:xfrm>
            <a:off x="3108325" y="5058882"/>
            <a:ext cx="7069716" cy="1323439"/>
          </a:xfrm>
          <a:prstGeom prst="rect">
            <a:avLst/>
          </a:prstGeom>
          <a:ln>
            <a:solidFill>
              <a:srgbClr val="115A9F"/>
            </a:solidFill>
          </a:ln>
        </p:spPr>
      </p:pic>
      <p:pic>
        <p:nvPicPr>
          <p:cNvPr id="44" name="Image 2">
            <a:extLst>
              <a:ext uri="{FF2B5EF4-FFF2-40B4-BE49-F238E27FC236}">
                <a16:creationId xmlns:a16="http://schemas.microsoft.com/office/drawing/2014/main" xmlns="" id="{A3C52C39-E187-AC16-8277-C2214ADD92E0}"/>
              </a:ext>
            </a:extLst>
          </p:cNvPr>
          <p:cNvPicPr>
            <a:picLocks noChangeAspect="1"/>
          </p:cNvPicPr>
          <p:nvPr/>
        </p:nvPicPr>
        <p:blipFill rotWithShape="1">
          <a:blip r:embed="rId4"/>
          <a:srcRect l="49713" t="56517" r="16914" b="35466"/>
          <a:stretch/>
        </p:blipFill>
        <p:spPr>
          <a:xfrm>
            <a:off x="6567096" y="2921119"/>
            <a:ext cx="2968172" cy="129438"/>
          </a:xfrm>
          <a:prstGeom prst="rect">
            <a:avLst/>
          </a:prstGeom>
          <a:ln w="19050">
            <a:noFill/>
          </a:ln>
          <a:effectLst>
            <a:glow rad="63500">
              <a:srgbClr val="FF0000">
                <a:alpha val="40000"/>
              </a:srgbClr>
            </a:glow>
          </a:effectLst>
        </p:spPr>
      </p:pic>
      <p:pic>
        <p:nvPicPr>
          <p:cNvPr id="49" name="Image 7">
            <a:extLst>
              <a:ext uri="{FF2B5EF4-FFF2-40B4-BE49-F238E27FC236}">
                <a16:creationId xmlns:a16="http://schemas.microsoft.com/office/drawing/2014/main" xmlns="" id="{7E27FCB7-A0FA-A399-B70D-029ADF4A9587}"/>
              </a:ext>
            </a:extLst>
          </p:cNvPr>
          <p:cNvPicPr>
            <a:picLocks noChangeAspect="1"/>
          </p:cNvPicPr>
          <p:nvPr/>
        </p:nvPicPr>
        <p:blipFill rotWithShape="1">
          <a:blip r:embed="rId5"/>
          <a:srcRect l="49927" t="31032" r="18894" b="66428"/>
          <a:stretch/>
        </p:blipFill>
        <p:spPr>
          <a:xfrm>
            <a:off x="6711044" y="4262263"/>
            <a:ext cx="2824224" cy="121386"/>
          </a:xfrm>
          <a:prstGeom prst="rect">
            <a:avLst/>
          </a:prstGeom>
          <a:ln w="19050">
            <a:noFill/>
          </a:ln>
          <a:effectLst>
            <a:glow rad="63500">
              <a:srgbClr val="FF0000">
                <a:alpha val="40000"/>
              </a:srgbClr>
            </a:glow>
          </a:effectLst>
        </p:spPr>
      </p:pic>
      <p:pic>
        <p:nvPicPr>
          <p:cNvPr id="50" name="Image 8">
            <a:extLst>
              <a:ext uri="{FF2B5EF4-FFF2-40B4-BE49-F238E27FC236}">
                <a16:creationId xmlns:a16="http://schemas.microsoft.com/office/drawing/2014/main" xmlns="" id="{7C43C2E5-F7E2-5C8A-552C-9CF2A6D7F4DE}"/>
              </a:ext>
            </a:extLst>
          </p:cNvPr>
          <p:cNvPicPr>
            <a:picLocks noChangeAspect="1"/>
          </p:cNvPicPr>
          <p:nvPr/>
        </p:nvPicPr>
        <p:blipFill rotWithShape="1">
          <a:blip r:embed="rId6"/>
          <a:srcRect l="73655" t="32882" r="18455" b="61689"/>
          <a:stretch/>
        </p:blipFill>
        <p:spPr>
          <a:xfrm>
            <a:off x="8005823" y="5779925"/>
            <a:ext cx="810228" cy="284046"/>
          </a:xfrm>
          <a:prstGeom prst="rect">
            <a:avLst/>
          </a:prstGeom>
          <a:ln w="19050">
            <a:noFill/>
          </a:ln>
          <a:effectLst>
            <a:glow rad="63500">
              <a:srgbClr val="FF0000">
                <a:alpha val="40000"/>
              </a:srgbClr>
            </a:glow>
          </a:effectLst>
        </p:spPr>
      </p:pic>
      <p:sp>
        <p:nvSpPr>
          <p:cNvPr id="51" name="TextBox 50">
            <a:extLst>
              <a:ext uri="{FF2B5EF4-FFF2-40B4-BE49-F238E27FC236}">
                <a16:creationId xmlns:a16="http://schemas.microsoft.com/office/drawing/2014/main" xmlns="" id="{BE0F77E6-39E1-DFD5-BD79-E15EB76471BF}"/>
              </a:ext>
            </a:extLst>
          </p:cNvPr>
          <p:cNvSpPr txBox="1"/>
          <p:nvPr/>
        </p:nvSpPr>
        <p:spPr>
          <a:xfrm>
            <a:off x="10343015" y="2795153"/>
            <a:ext cx="1690437" cy="338554"/>
          </a:xfrm>
          <a:prstGeom prst="rect">
            <a:avLst/>
          </a:prstGeom>
          <a:noFill/>
        </p:spPr>
        <p:txBody>
          <a:bodyPr wrap="square" rtlCol="0">
            <a:spAutoFit/>
          </a:bodyPr>
          <a:lstStyle/>
          <a:p>
            <a:pPr algn="ctr"/>
            <a:r>
              <a:rPr lang="x-none" sz="800" i="1" dirty="0">
                <a:solidFill>
                  <a:srgbClr val="FF0000"/>
                </a:solidFill>
              </a:rPr>
              <a:t>Si vous êtes candidat DAP,</a:t>
            </a:r>
          </a:p>
          <a:p>
            <a:pPr algn="ctr"/>
            <a:r>
              <a:rPr lang="x-none" sz="800" i="1" dirty="0">
                <a:solidFill>
                  <a:srgbClr val="FF0000"/>
                </a:solidFill>
              </a:rPr>
              <a:t>rendez-vous page 42</a:t>
            </a:r>
          </a:p>
        </p:txBody>
      </p:sp>
    </p:spTree>
    <p:extLst>
      <p:ext uri="{BB962C8B-B14F-4D97-AF65-F5344CB8AC3E}">
        <p14:creationId xmlns:p14="http://schemas.microsoft.com/office/powerpoint/2010/main" val="927673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ZoneTexte 15">
            <a:extLst>
              <a:ext uri="{FF2B5EF4-FFF2-40B4-BE49-F238E27FC236}">
                <a16:creationId xmlns:a16="http://schemas.microsoft.com/office/drawing/2014/main" xmlns="" id="{ED19F6AF-8273-6FF0-4DAC-0A0B99061E72}"/>
              </a:ext>
            </a:extLst>
          </p:cNvPr>
          <p:cNvSpPr txBox="1"/>
          <p:nvPr/>
        </p:nvSpPr>
        <p:spPr>
          <a:xfrm rot="10800000" flipV="1">
            <a:off x="84406" y="1679483"/>
            <a:ext cx="2447120" cy="2308324"/>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Si vous êtes en cours d’études sélectionnez l’année 2023 et cliquez sur « Je </a:t>
            </a:r>
            <a:r>
              <a:rPr lang="fr-FR" sz="1600" dirty="0" smtClean="0"/>
              <a:t>prépare actuellement ce diplôme</a:t>
            </a:r>
            <a:r>
              <a:rPr lang="fr-FR" sz="1600" dirty="0"/>
              <a:t> »</a:t>
            </a:r>
          </a:p>
          <a:p>
            <a:endParaRPr lang="fr-FR" sz="1600" dirty="0"/>
          </a:p>
          <a:p>
            <a:r>
              <a:rPr lang="fr-FR" sz="1600" dirty="0"/>
              <a:t>Pour chaque niveau d’année vous devez compléter cette fiche puis cliquer sur « Enregistrer »</a:t>
            </a:r>
          </a:p>
        </p:txBody>
      </p:sp>
      <p:grpSp>
        <p:nvGrpSpPr>
          <p:cNvPr id="28" name="Group 27">
            <a:extLst>
              <a:ext uri="{FF2B5EF4-FFF2-40B4-BE49-F238E27FC236}">
                <a16:creationId xmlns:a16="http://schemas.microsoft.com/office/drawing/2014/main" xmlns="" id="{31C13AF1-1FC4-E074-C22B-7FD4741019B5}"/>
              </a:ext>
            </a:extLst>
          </p:cNvPr>
          <p:cNvGrpSpPr/>
          <p:nvPr/>
        </p:nvGrpSpPr>
        <p:grpSpPr>
          <a:xfrm>
            <a:off x="10343015" y="1556372"/>
            <a:ext cx="1627828" cy="1130056"/>
            <a:chOff x="9979867" y="3457608"/>
            <a:chExt cx="1627828" cy="1130056"/>
          </a:xfrm>
        </p:grpSpPr>
        <p:sp>
          <p:nvSpPr>
            <p:cNvPr id="29" name="Oval 28">
              <a:extLst>
                <a:ext uri="{FF2B5EF4-FFF2-40B4-BE49-F238E27FC236}">
                  <a16:creationId xmlns:a16="http://schemas.microsoft.com/office/drawing/2014/main" xmlns="" id="{2DF56BEF-DF6B-5ABD-AD79-487973DE83E5}"/>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Oval 29">
              <a:extLst>
                <a:ext uri="{FF2B5EF4-FFF2-40B4-BE49-F238E27FC236}">
                  <a16:creationId xmlns:a16="http://schemas.microsoft.com/office/drawing/2014/main" xmlns="" id="{B270D4E4-9ED5-C4E1-DB7C-00451CA861E5}"/>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TextBox 30">
              <a:extLst>
                <a:ext uri="{FF2B5EF4-FFF2-40B4-BE49-F238E27FC236}">
                  <a16:creationId xmlns:a16="http://schemas.microsoft.com/office/drawing/2014/main" xmlns="" id="{716E1D2C-2862-579A-0142-409AAF21FC71}"/>
                </a:ext>
              </a:extLst>
            </p:cNvPr>
            <p:cNvSpPr txBox="1"/>
            <p:nvPr/>
          </p:nvSpPr>
          <p:spPr>
            <a:xfrm>
              <a:off x="9979867" y="3653304"/>
              <a:ext cx="1627828" cy="738664"/>
            </a:xfrm>
            <a:prstGeom prst="rect">
              <a:avLst/>
            </a:prstGeom>
            <a:solidFill>
              <a:schemeClr val="bg1"/>
            </a:solidFill>
          </p:spPr>
          <p:txBody>
            <a:bodyPr wrap="square" tIns="0" bIns="0" rtlCol="0">
              <a:spAutoFit/>
            </a:bodyPr>
            <a:lstStyle/>
            <a:p>
              <a:pPr algn="ctr"/>
              <a:r>
                <a:rPr lang="x-none" sz="2400" dirty="0">
                  <a:solidFill>
                    <a:srgbClr val="FF0000"/>
                  </a:solidFill>
                  <a:latin typeface="+mj-lt"/>
                </a:rPr>
                <a:t>Candidats HORS DAP</a:t>
              </a:r>
            </a:p>
          </p:txBody>
        </p:sp>
      </p:grpSp>
      <p:pic>
        <p:nvPicPr>
          <p:cNvPr id="2" name="Image 1">
            <a:extLst>
              <a:ext uri="{FF2B5EF4-FFF2-40B4-BE49-F238E27FC236}">
                <a16:creationId xmlns:a16="http://schemas.microsoft.com/office/drawing/2014/main" xmlns="" id="{297DD314-959E-1F83-8CD9-65E6BFB7D625}"/>
              </a:ext>
            </a:extLst>
          </p:cNvPr>
          <p:cNvPicPr>
            <a:picLocks noChangeAspect="1"/>
          </p:cNvPicPr>
          <p:nvPr/>
        </p:nvPicPr>
        <p:blipFill rotWithShape="1">
          <a:blip r:embed="rId4"/>
          <a:srcRect l="19691" t="23236" r="20543" b="13538"/>
          <a:stretch/>
        </p:blipFill>
        <p:spPr>
          <a:xfrm>
            <a:off x="3108325" y="1644555"/>
            <a:ext cx="6909908" cy="3959610"/>
          </a:xfrm>
          <a:prstGeom prst="rect">
            <a:avLst/>
          </a:prstGeom>
          <a:ln>
            <a:solidFill>
              <a:srgbClr val="115A9F"/>
            </a:solidFill>
          </a:ln>
        </p:spPr>
      </p:pic>
      <p:pic>
        <p:nvPicPr>
          <p:cNvPr id="3" name="Image 1">
            <a:extLst>
              <a:ext uri="{FF2B5EF4-FFF2-40B4-BE49-F238E27FC236}">
                <a16:creationId xmlns:a16="http://schemas.microsoft.com/office/drawing/2014/main" xmlns="" id="{3D2DF01E-317D-5BD1-3DF7-E1B03ED67F65}"/>
              </a:ext>
            </a:extLst>
          </p:cNvPr>
          <p:cNvPicPr>
            <a:picLocks noChangeAspect="1"/>
          </p:cNvPicPr>
          <p:nvPr/>
        </p:nvPicPr>
        <p:blipFill rotWithShape="1">
          <a:blip r:embed="rId4"/>
          <a:srcRect l="19691" t="41000" r="46019" b="54796"/>
          <a:stretch/>
        </p:blipFill>
        <p:spPr>
          <a:xfrm>
            <a:off x="3003972" y="2750127"/>
            <a:ext cx="4173126" cy="277094"/>
          </a:xfrm>
          <a:prstGeom prst="rect">
            <a:avLst/>
          </a:prstGeom>
          <a:ln w="19050">
            <a:noFill/>
          </a:ln>
          <a:effectLst>
            <a:glow rad="63500">
              <a:srgbClr val="FF0000">
                <a:alpha val="40000"/>
              </a:srgbClr>
            </a:glow>
          </a:effectLst>
        </p:spPr>
      </p:pic>
      <p:pic>
        <p:nvPicPr>
          <p:cNvPr id="4" name="Image 1">
            <a:extLst>
              <a:ext uri="{FF2B5EF4-FFF2-40B4-BE49-F238E27FC236}">
                <a16:creationId xmlns:a16="http://schemas.microsoft.com/office/drawing/2014/main" xmlns="" id="{E403B7C9-EE79-E287-120D-CB092BB0AC63}"/>
              </a:ext>
            </a:extLst>
          </p:cNvPr>
          <p:cNvPicPr>
            <a:picLocks noChangeAspect="1"/>
          </p:cNvPicPr>
          <p:nvPr/>
        </p:nvPicPr>
        <p:blipFill rotWithShape="1">
          <a:blip r:embed="rId4"/>
          <a:srcRect l="19882" t="31397" r="45828" b="65240"/>
          <a:stretch/>
        </p:blipFill>
        <p:spPr>
          <a:xfrm>
            <a:off x="3003972" y="2202872"/>
            <a:ext cx="4173126" cy="221629"/>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277351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187E7C6-75B2-468F-A4C7-0815169B339C}"/>
              </a:ext>
            </a:extLst>
          </p:cNvPr>
          <p:cNvGrpSpPr/>
          <p:nvPr/>
        </p:nvGrpSpPr>
        <p:grpSpPr>
          <a:xfrm>
            <a:off x="2093092" y="2932784"/>
            <a:ext cx="9942330" cy="579602"/>
            <a:chOff x="2093092" y="2932784"/>
            <a:chExt cx="9942330" cy="579602"/>
          </a:xfrm>
        </p:grpSpPr>
        <p:sp>
          <p:nvSpPr>
            <p:cNvPr id="27" name="Oval 26">
              <a:extLst>
                <a:ext uri="{FF2B5EF4-FFF2-40B4-BE49-F238E27FC236}">
                  <a16:creationId xmlns:a16="http://schemas.microsoft.com/office/drawing/2014/main" xmlns="" id="{9D6D97B6-F7F3-B6B3-E7EB-12E01979E82D}"/>
                </a:ext>
              </a:extLst>
            </p:cNvPr>
            <p:cNvSpPr>
              <a:spLocks noChangeAspect="1"/>
            </p:cNvSpPr>
            <p:nvPr/>
          </p:nvSpPr>
          <p:spPr>
            <a:xfrm>
              <a:off x="2093092" y="2932784"/>
              <a:ext cx="579600" cy="579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ZoneTexte 14">
              <a:extLst>
                <a:ext uri="{FF2B5EF4-FFF2-40B4-BE49-F238E27FC236}">
                  <a16:creationId xmlns:a16="http://schemas.microsoft.com/office/drawing/2014/main" xmlns="" id="{129ADB33-C432-6781-55A8-7356605DCBEB}"/>
                </a:ext>
              </a:extLst>
            </p:cNvPr>
            <p:cNvSpPr txBox="1"/>
            <p:nvPr/>
          </p:nvSpPr>
          <p:spPr>
            <a:xfrm>
              <a:off x="2412722" y="2932786"/>
              <a:ext cx="9043100" cy="579600"/>
            </a:xfrm>
            <a:prstGeom prst="rect">
              <a:avLst/>
            </a:prstGeom>
            <a:solidFill>
              <a:schemeClr val="accent1">
                <a:lumMod val="20000"/>
                <a:lumOff val="80000"/>
              </a:schemeClr>
            </a:solidFill>
          </p:spPr>
          <p:txBody>
            <a:bodyPr wrap="square" lIns="90000" rtlCol="0" anchor="ctr">
              <a:noAutofit/>
            </a:bodyPr>
            <a:lstStyle>
              <a:defPPr>
                <a:defRPr lang="fr-FR"/>
              </a:defPPr>
              <a:lvl1pPr marL="312738" marR="8890">
                <a:spcBef>
                  <a:spcPts val="100"/>
                </a:spcBef>
                <a:spcAft>
                  <a:spcPts val="0"/>
                </a:spcAft>
                <a:defRPr sz="900">
                  <a:solidFill>
                    <a:srgbClr val="02519A"/>
                  </a:solidFill>
                  <a:latin typeface="+mj-lt"/>
                  <a:cs typeface="Microsoft Sans Serif"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dirty="0"/>
                <a:t>Licence 1 pour bacheliers Libanais</a:t>
              </a:r>
            </a:p>
            <a:p>
              <a:r>
                <a:rPr lang="fr-FR"/>
                <a:t>Bachelor</a:t>
              </a:r>
              <a:r>
                <a:rPr lang="fr-FR" dirty="0"/>
                <a:t> universitaire </a:t>
              </a:r>
              <a:r>
                <a:rPr lang="fr-FR"/>
                <a:t>de technologie</a:t>
              </a:r>
              <a:endParaRPr lang="fr-FR" dirty="0"/>
            </a:p>
          </p:txBody>
        </p:sp>
        <p:sp>
          <p:nvSpPr>
            <p:cNvPr id="22" name="Oval 21">
              <a:extLst>
                <a:ext uri="{FF2B5EF4-FFF2-40B4-BE49-F238E27FC236}">
                  <a16:creationId xmlns:a16="http://schemas.microsoft.com/office/drawing/2014/main" xmlns="" id="{C8FC25DF-0044-F0C7-FF23-C5B97DCD01D2}"/>
                </a:ext>
              </a:extLst>
            </p:cNvPr>
            <p:cNvSpPr/>
            <p:nvPr/>
          </p:nvSpPr>
          <p:spPr>
            <a:xfrm rot="20700000">
              <a:off x="2142556" y="2979575"/>
              <a:ext cx="486020" cy="48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pPr algn="ctr"/>
              <a:r>
                <a:rPr lang="x-none" sz="1050" dirty="0">
                  <a:latin typeface="Helvetica Neue Thin" panose="020B0403020202020204" pitchFamily="34" charset="0"/>
                  <a:ea typeface="Helvetica Neue Thin" panose="020B0403020202020204" pitchFamily="34" charset="0"/>
                </a:rPr>
                <a:t>DAP</a:t>
              </a:r>
              <a:br>
                <a:rPr lang="x-none" sz="1050" dirty="0">
                  <a:latin typeface="Helvetica Neue Thin" panose="020B0403020202020204" pitchFamily="34" charset="0"/>
                  <a:ea typeface="Helvetica Neue Thin" panose="020B0403020202020204" pitchFamily="34" charset="0"/>
                </a:rPr>
              </a:br>
              <a:r>
                <a:rPr lang="x-none" sz="1050" dirty="0">
                  <a:latin typeface="Helvetica Neue Thin" panose="020B0403020202020204" pitchFamily="34" charset="0"/>
                  <a:ea typeface="Helvetica Neue Thin" panose="020B0403020202020204" pitchFamily="34" charset="0"/>
                </a:rPr>
                <a:t>blanche</a:t>
              </a:r>
            </a:p>
          </p:txBody>
        </p:sp>
        <p:grpSp>
          <p:nvGrpSpPr>
            <p:cNvPr id="45" name="Group 44">
              <a:extLst>
                <a:ext uri="{FF2B5EF4-FFF2-40B4-BE49-F238E27FC236}">
                  <a16:creationId xmlns:a16="http://schemas.microsoft.com/office/drawing/2014/main" xmlns="" id="{1BC48646-9959-386E-56AF-97D8178EF3A1}"/>
                </a:ext>
              </a:extLst>
            </p:cNvPr>
            <p:cNvGrpSpPr/>
            <p:nvPr/>
          </p:nvGrpSpPr>
          <p:grpSpPr>
            <a:xfrm>
              <a:off x="11455822" y="2932784"/>
              <a:ext cx="579600" cy="579602"/>
              <a:chOff x="7889913" y="5685628"/>
              <a:chExt cx="579600" cy="579602"/>
            </a:xfrm>
            <a:effectLst/>
          </p:grpSpPr>
          <p:sp>
            <p:nvSpPr>
              <p:cNvPr id="42" name="Oval 41">
                <a:extLst>
                  <a:ext uri="{FF2B5EF4-FFF2-40B4-BE49-F238E27FC236}">
                    <a16:creationId xmlns:a16="http://schemas.microsoft.com/office/drawing/2014/main" xmlns="" id="{B354A905-D837-35D5-C1A2-F2BF4CFF4398}"/>
                  </a:ext>
                </a:extLst>
              </p:cNvPr>
              <p:cNvSpPr>
                <a:spLocks noChangeAspect="1"/>
              </p:cNvSpPr>
              <p:nvPr/>
            </p:nvSpPr>
            <p:spPr>
              <a:xfrm>
                <a:off x="7889913" y="5685628"/>
                <a:ext cx="579600" cy="579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3" name="ZoneTexte 14">
                <a:extLst>
                  <a:ext uri="{FF2B5EF4-FFF2-40B4-BE49-F238E27FC236}">
                    <a16:creationId xmlns:a16="http://schemas.microsoft.com/office/drawing/2014/main" xmlns="" id="{BFF83C68-6D92-A434-EA54-7D1EAF1C5DA6}"/>
                  </a:ext>
                </a:extLst>
              </p:cNvPr>
              <p:cNvSpPr txBox="1"/>
              <p:nvPr/>
            </p:nvSpPr>
            <p:spPr>
              <a:xfrm>
                <a:off x="7889913" y="5685630"/>
                <a:ext cx="340335" cy="579600"/>
              </a:xfrm>
              <a:prstGeom prst="rect">
                <a:avLst/>
              </a:prstGeom>
              <a:solidFill>
                <a:schemeClr val="accent1">
                  <a:lumMod val="20000"/>
                  <a:lumOff val="80000"/>
                </a:schemeClr>
              </a:solidFill>
            </p:spPr>
            <p:txBody>
              <a:bodyPr wrap="square" lIns="90000" rtlCol="0" anchor="ctr">
                <a:noAutofit/>
              </a:bodyPr>
              <a:lstStyle/>
              <a:p>
                <a:pPr marL="357188" marR="8890">
                  <a:spcBef>
                    <a:spcPts val="100"/>
                  </a:spcBef>
                  <a:spcAft>
                    <a:spcPts val="0"/>
                  </a:spcAft>
                </a:pPr>
                <a:endParaRPr lang="fr-FR" sz="900" dirty="0">
                  <a:solidFill>
                    <a:srgbClr val="02519A"/>
                  </a:solidFill>
                  <a:latin typeface="+mj-lt"/>
                  <a:ea typeface="Times New Roman" panose="02020603050405020304" pitchFamily="18" charset="0"/>
                </a:endParaRPr>
              </a:p>
            </p:txBody>
          </p:sp>
        </p:grpSp>
      </p:grpSp>
      <p:grpSp>
        <p:nvGrpSpPr>
          <p:cNvPr id="13" name="Group 12">
            <a:extLst>
              <a:ext uri="{FF2B5EF4-FFF2-40B4-BE49-F238E27FC236}">
                <a16:creationId xmlns:a16="http://schemas.microsoft.com/office/drawing/2014/main" xmlns="" id="{15563505-566B-40B0-8BAE-7FAB64F1883F}"/>
              </a:ext>
            </a:extLst>
          </p:cNvPr>
          <p:cNvGrpSpPr/>
          <p:nvPr/>
        </p:nvGrpSpPr>
        <p:grpSpPr>
          <a:xfrm>
            <a:off x="2093092" y="4694412"/>
            <a:ext cx="9942330" cy="588112"/>
            <a:chOff x="2093092" y="4694412"/>
            <a:chExt cx="9942330" cy="588112"/>
          </a:xfrm>
        </p:grpSpPr>
        <p:sp>
          <p:nvSpPr>
            <p:cNvPr id="29" name="Oval 28">
              <a:extLst>
                <a:ext uri="{FF2B5EF4-FFF2-40B4-BE49-F238E27FC236}">
                  <a16:creationId xmlns:a16="http://schemas.microsoft.com/office/drawing/2014/main" xmlns="" id="{63FE52E0-C9EC-0EB8-C0F8-2F2417711BC9}"/>
                </a:ext>
              </a:extLst>
            </p:cNvPr>
            <p:cNvSpPr>
              <a:spLocks noChangeAspect="1"/>
            </p:cNvSpPr>
            <p:nvPr/>
          </p:nvSpPr>
          <p:spPr>
            <a:xfrm>
              <a:off x="2093092" y="4694412"/>
              <a:ext cx="579600" cy="579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 name="ZoneTexte 14">
              <a:extLst>
                <a:ext uri="{FF2B5EF4-FFF2-40B4-BE49-F238E27FC236}">
                  <a16:creationId xmlns:a16="http://schemas.microsoft.com/office/drawing/2014/main" xmlns="" id="{7CB22A7B-05EB-763F-BF68-9283AF3FE69B}"/>
                </a:ext>
              </a:extLst>
            </p:cNvPr>
            <p:cNvSpPr txBox="1"/>
            <p:nvPr/>
          </p:nvSpPr>
          <p:spPr>
            <a:xfrm>
              <a:off x="2412722" y="4695110"/>
              <a:ext cx="9043100" cy="579600"/>
            </a:xfrm>
            <a:prstGeom prst="rect">
              <a:avLst/>
            </a:prstGeom>
            <a:solidFill>
              <a:schemeClr val="accent1">
                <a:lumMod val="20000"/>
                <a:lumOff val="80000"/>
              </a:schemeClr>
            </a:solidFill>
          </p:spPr>
          <p:txBody>
            <a:bodyPr wrap="square" lIns="90000" rtlCol="0" anchor="ctr">
              <a:noAutofit/>
            </a:bodyPr>
            <a:lstStyle>
              <a:defPPr>
                <a:defRPr lang="fr-FR"/>
              </a:defPPr>
              <a:lvl1pPr marL="312738" marR="8890">
                <a:spcBef>
                  <a:spcPts val="100"/>
                </a:spcBef>
                <a:spcAft>
                  <a:spcPts val="0"/>
                </a:spcAft>
                <a:defRPr sz="900">
                  <a:solidFill>
                    <a:srgbClr val="02519A"/>
                  </a:solidFill>
                  <a:latin typeface="+mj-lt"/>
                  <a:cs typeface="Microsoft Sans Serif" panose="020B0604020202020204" pitchFamily="34" charset="0"/>
                </a:defRPr>
              </a:lvl1pPr>
            </a:lstStyle>
            <a:p>
              <a:r>
                <a:rPr lang="fr-FR" dirty="0"/>
                <a:t>Licence 2 &amp; 3 - Master 1 &amp; 2</a:t>
              </a:r>
            </a:p>
            <a:p>
              <a:r>
                <a:rPr lang="fr-FR" dirty="0"/>
                <a:t>Ecoles d’ingénieur, de commerce</a:t>
              </a:r>
            </a:p>
            <a:p>
              <a:r>
                <a:rPr lang="fr-FR" dirty="0"/>
                <a:t>et d’art</a:t>
              </a:r>
            </a:p>
          </p:txBody>
        </p:sp>
        <p:sp>
          <p:nvSpPr>
            <p:cNvPr id="26" name="Oval 25">
              <a:extLst>
                <a:ext uri="{FF2B5EF4-FFF2-40B4-BE49-F238E27FC236}">
                  <a16:creationId xmlns:a16="http://schemas.microsoft.com/office/drawing/2014/main" xmlns="" id="{A144BDE6-359B-1C1C-6087-CEDF4EE53948}"/>
                </a:ext>
              </a:extLst>
            </p:cNvPr>
            <p:cNvSpPr>
              <a:spLocks noChangeAspect="1"/>
            </p:cNvSpPr>
            <p:nvPr/>
          </p:nvSpPr>
          <p:spPr>
            <a:xfrm rot="20700000">
              <a:off x="2142566" y="4741910"/>
              <a:ext cx="486000" cy="48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x-none" sz="1050" dirty="0">
                  <a:solidFill>
                    <a:schemeClr val="accent2"/>
                  </a:solidFill>
                  <a:latin typeface="Helvetica Neue Thin" panose="020B0403020202020204" pitchFamily="34" charset="0"/>
                  <a:ea typeface="Helvetica Neue Thin" panose="020B0403020202020204" pitchFamily="34" charset="0"/>
                </a:rPr>
                <a:t>Hors</a:t>
              </a:r>
              <a:br>
                <a:rPr lang="x-none" sz="1050" dirty="0">
                  <a:solidFill>
                    <a:schemeClr val="accent2"/>
                  </a:solidFill>
                  <a:latin typeface="Helvetica Neue Thin" panose="020B0403020202020204" pitchFamily="34" charset="0"/>
                  <a:ea typeface="Helvetica Neue Thin" panose="020B0403020202020204" pitchFamily="34" charset="0"/>
                </a:rPr>
              </a:br>
              <a:r>
                <a:rPr lang="x-none" sz="1050" dirty="0">
                  <a:solidFill>
                    <a:schemeClr val="accent2"/>
                  </a:solidFill>
                  <a:latin typeface="Helvetica Neue Thin" panose="020B0403020202020204" pitchFamily="34" charset="0"/>
                  <a:ea typeface="Helvetica Neue Thin" panose="020B0403020202020204" pitchFamily="34" charset="0"/>
                </a:rPr>
                <a:t>DAP</a:t>
              </a:r>
            </a:p>
          </p:txBody>
        </p:sp>
        <p:grpSp>
          <p:nvGrpSpPr>
            <p:cNvPr id="49" name="Group 48">
              <a:extLst>
                <a:ext uri="{FF2B5EF4-FFF2-40B4-BE49-F238E27FC236}">
                  <a16:creationId xmlns:a16="http://schemas.microsoft.com/office/drawing/2014/main" xmlns="" id="{A25B49B0-7086-FF88-E609-BFB7CFEF2A6C}"/>
                </a:ext>
              </a:extLst>
            </p:cNvPr>
            <p:cNvGrpSpPr/>
            <p:nvPr/>
          </p:nvGrpSpPr>
          <p:grpSpPr>
            <a:xfrm>
              <a:off x="11455822" y="4702922"/>
              <a:ext cx="579600" cy="579602"/>
              <a:chOff x="7889913" y="5685628"/>
              <a:chExt cx="579600" cy="579602"/>
            </a:xfrm>
            <a:effectLst/>
          </p:grpSpPr>
          <p:sp>
            <p:nvSpPr>
              <p:cNvPr id="50" name="Oval 49">
                <a:extLst>
                  <a:ext uri="{FF2B5EF4-FFF2-40B4-BE49-F238E27FC236}">
                    <a16:creationId xmlns:a16="http://schemas.microsoft.com/office/drawing/2014/main" xmlns="" id="{FDDBD6AE-853D-2C2C-C53F-7007BC1D7F79}"/>
                  </a:ext>
                </a:extLst>
              </p:cNvPr>
              <p:cNvSpPr>
                <a:spLocks noChangeAspect="1"/>
              </p:cNvSpPr>
              <p:nvPr/>
            </p:nvSpPr>
            <p:spPr>
              <a:xfrm>
                <a:off x="7889913" y="5685628"/>
                <a:ext cx="579600" cy="579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1" name="ZoneTexte 14">
                <a:extLst>
                  <a:ext uri="{FF2B5EF4-FFF2-40B4-BE49-F238E27FC236}">
                    <a16:creationId xmlns:a16="http://schemas.microsoft.com/office/drawing/2014/main" xmlns="" id="{934438AD-7C7C-11E7-E0D5-FFC24FE44C68}"/>
                  </a:ext>
                </a:extLst>
              </p:cNvPr>
              <p:cNvSpPr txBox="1"/>
              <p:nvPr/>
            </p:nvSpPr>
            <p:spPr>
              <a:xfrm>
                <a:off x="7889913" y="5685630"/>
                <a:ext cx="340335" cy="579600"/>
              </a:xfrm>
              <a:prstGeom prst="rect">
                <a:avLst/>
              </a:prstGeom>
              <a:solidFill>
                <a:schemeClr val="accent1">
                  <a:lumMod val="20000"/>
                  <a:lumOff val="80000"/>
                </a:schemeClr>
              </a:solidFill>
            </p:spPr>
            <p:txBody>
              <a:bodyPr wrap="square" lIns="90000" rtlCol="0" anchor="ctr">
                <a:noAutofit/>
              </a:bodyPr>
              <a:lstStyle/>
              <a:p>
                <a:pPr marL="357188" marR="8890">
                  <a:spcBef>
                    <a:spcPts val="100"/>
                  </a:spcBef>
                  <a:spcAft>
                    <a:spcPts val="0"/>
                  </a:spcAft>
                </a:pPr>
                <a:endParaRPr lang="fr-FR" sz="900" dirty="0">
                  <a:solidFill>
                    <a:srgbClr val="02519A"/>
                  </a:solidFill>
                  <a:latin typeface="+mj-lt"/>
                  <a:ea typeface="Times New Roman" panose="02020603050405020304" pitchFamily="18" charset="0"/>
                </a:endParaRPr>
              </a:p>
            </p:txBody>
          </p:sp>
        </p:grpSp>
      </p:grpSp>
      <p:grpSp>
        <p:nvGrpSpPr>
          <p:cNvPr id="6" name="Group 5">
            <a:extLst>
              <a:ext uri="{FF2B5EF4-FFF2-40B4-BE49-F238E27FC236}">
                <a16:creationId xmlns:a16="http://schemas.microsoft.com/office/drawing/2014/main" xmlns="" id="{D8C4DB2F-EF46-45DE-A1C7-62AD1656353C}"/>
              </a:ext>
            </a:extLst>
          </p:cNvPr>
          <p:cNvGrpSpPr/>
          <p:nvPr/>
        </p:nvGrpSpPr>
        <p:grpSpPr>
          <a:xfrm>
            <a:off x="2093092" y="3819694"/>
            <a:ext cx="9942330" cy="581719"/>
            <a:chOff x="2093092" y="3819694"/>
            <a:chExt cx="9942330" cy="581719"/>
          </a:xfrm>
        </p:grpSpPr>
        <p:sp>
          <p:nvSpPr>
            <p:cNvPr id="28" name="Oval 27">
              <a:extLst>
                <a:ext uri="{FF2B5EF4-FFF2-40B4-BE49-F238E27FC236}">
                  <a16:creationId xmlns:a16="http://schemas.microsoft.com/office/drawing/2014/main" xmlns="" id="{CD27D746-4B97-9697-D3F6-F9181CE235BD}"/>
                </a:ext>
              </a:extLst>
            </p:cNvPr>
            <p:cNvSpPr>
              <a:spLocks noChangeAspect="1"/>
            </p:cNvSpPr>
            <p:nvPr/>
          </p:nvSpPr>
          <p:spPr>
            <a:xfrm>
              <a:off x="2093092" y="3821813"/>
              <a:ext cx="579600" cy="579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ZoneTexte 14">
              <a:extLst>
                <a:ext uri="{FF2B5EF4-FFF2-40B4-BE49-F238E27FC236}">
                  <a16:creationId xmlns:a16="http://schemas.microsoft.com/office/drawing/2014/main" xmlns="" id="{D4CC6B4B-A7B8-C201-8A07-092A9D286F34}"/>
                </a:ext>
              </a:extLst>
            </p:cNvPr>
            <p:cNvSpPr txBox="1"/>
            <p:nvPr/>
          </p:nvSpPr>
          <p:spPr>
            <a:xfrm>
              <a:off x="2412722" y="3819696"/>
              <a:ext cx="9043100" cy="579600"/>
            </a:xfrm>
            <a:prstGeom prst="rect">
              <a:avLst/>
            </a:prstGeom>
            <a:solidFill>
              <a:schemeClr val="accent1">
                <a:lumMod val="20000"/>
                <a:lumOff val="80000"/>
              </a:schemeClr>
            </a:solidFill>
          </p:spPr>
          <p:txBody>
            <a:bodyPr wrap="square" lIns="90000" rtlCol="0" anchor="ctr">
              <a:noAutofit/>
            </a:bodyPr>
            <a:lstStyle>
              <a:defPPr>
                <a:defRPr lang="fr-FR"/>
              </a:defPPr>
              <a:lvl1pPr marL="312738" marR="8890">
                <a:spcBef>
                  <a:spcPts val="100"/>
                </a:spcBef>
                <a:spcAft>
                  <a:spcPts val="0"/>
                </a:spcAft>
                <a:defRPr sz="900">
                  <a:solidFill>
                    <a:srgbClr val="02519A"/>
                  </a:solidFill>
                  <a:latin typeface="+mj-lt"/>
                  <a:cs typeface="Microsoft Sans Serif" panose="020B0604020202020204" pitchFamily="34" charset="0"/>
                </a:defRPr>
              </a:lvl1pPr>
            </a:lstStyle>
            <a:p>
              <a:r>
                <a:rPr lang="fr-FR" dirty="0"/>
                <a:t>Ecoles d’Architecture,</a:t>
              </a:r>
            </a:p>
            <a:p>
              <a:r>
                <a:rPr lang="fr-FR" dirty="0"/>
                <a:t>tous cycles confondus</a:t>
              </a:r>
            </a:p>
          </p:txBody>
        </p:sp>
        <p:sp>
          <p:nvSpPr>
            <p:cNvPr id="24" name="Oval 23">
              <a:extLst>
                <a:ext uri="{FF2B5EF4-FFF2-40B4-BE49-F238E27FC236}">
                  <a16:creationId xmlns:a16="http://schemas.microsoft.com/office/drawing/2014/main" xmlns="" id="{2939D2DC-E27F-ED13-5D99-9DAC05A99660}"/>
                </a:ext>
              </a:extLst>
            </p:cNvPr>
            <p:cNvSpPr>
              <a:spLocks noChangeAspect="1"/>
            </p:cNvSpPr>
            <p:nvPr/>
          </p:nvSpPr>
          <p:spPr>
            <a:xfrm rot="20700000">
              <a:off x="2142566" y="3866496"/>
              <a:ext cx="486000" cy="48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rtlCol="0" anchor="ctr"/>
            <a:lstStyle/>
            <a:p>
              <a:pPr algn="ctr"/>
              <a:r>
                <a:rPr lang="x-none" sz="1050" dirty="0">
                  <a:latin typeface="Helvetica Neue Thin" panose="020B0403020202020204" pitchFamily="34" charset="0"/>
                  <a:ea typeface="Helvetica Neue Thin" panose="020B0403020202020204" pitchFamily="34" charset="0"/>
                </a:rPr>
                <a:t>DAP</a:t>
              </a:r>
              <a:br>
                <a:rPr lang="x-none" sz="1050" dirty="0">
                  <a:latin typeface="Helvetica Neue Thin" panose="020B0403020202020204" pitchFamily="34" charset="0"/>
                  <a:ea typeface="Helvetica Neue Thin" panose="020B0403020202020204" pitchFamily="34" charset="0"/>
                </a:rPr>
              </a:br>
              <a:r>
                <a:rPr lang="x-none" sz="1050" dirty="0">
                  <a:solidFill>
                    <a:srgbClr val="FFFF00"/>
                  </a:solidFill>
                  <a:latin typeface="Helvetica Neue Thin" panose="020B0403020202020204" pitchFamily="34" charset="0"/>
                  <a:ea typeface="Helvetica Neue Thin" panose="020B0403020202020204" pitchFamily="34" charset="0"/>
                </a:rPr>
                <a:t>jaune</a:t>
              </a:r>
            </a:p>
          </p:txBody>
        </p:sp>
        <p:grpSp>
          <p:nvGrpSpPr>
            <p:cNvPr id="46" name="Group 45">
              <a:extLst>
                <a:ext uri="{FF2B5EF4-FFF2-40B4-BE49-F238E27FC236}">
                  <a16:creationId xmlns:a16="http://schemas.microsoft.com/office/drawing/2014/main" xmlns="" id="{856AB6B6-7F74-4072-59FA-A49AC5C77532}"/>
                </a:ext>
              </a:extLst>
            </p:cNvPr>
            <p:cNvGrpSpPr/>
            <p:nvPr/>
          </p:nvGrpSpPr>
          <p:grpSpPr>
            <a:xfrm>
              <a:off x="11455822" y="3819694"/>
              <a:ext cx="579600" cy="579602"/>
              <a:chOff x="7889913" y="5685628"/>
              <a:chExt cx="579600" cy="579602"/>
            </a:xfrm>
            <a:effectLst/>
          </p:grpSpPr>
          <p:sp>
            <p:nvSpPr>
              <p:cNvPr id="47" name="Oval 46">
                <a:extLst>
                  <a:ext uri="{FF2B5EF4-FFF2-40B4-BE49-F238E27FC236}">
                    <a16:creationId xmlns:a16="http://schemas.microsoft.com/office/drawing/2014/main" xmlns="" id="{E0197F05-61B3-AF1D-AB2A-95E9C13F48F6}"/>
                  </a:ext>
                </a:extLst>
              </p:cNvPr>
              <p:cNvSpPr>
                <a:spLocks noChangeAspect="1"/>
              </p:cNvSpPr>
              <p:nvPr/>
            </p:nvSpPr>
            <p:spPr>
              <a:xfrm>
                <a:off x="7889913" y="5685628"/>
                <a:ext cx="579600" cy="579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ZoneTexte 14">
                <a:extLst>
                  <a:ext uri="{FF2B5EF4-FFF2-40B4-BE49-F238E27FC236}">
                    <a16:creationId xmlns:a16="http://schemas.microsoft.com/office/drawing/2014/main" xmlns="" id="{652CD2A0-78FD-220C-56B3-5AC74DC7B581}"/>
                  </a:ext>
                </a:extLst>
              </p:cNvPr>
              <p:cNvSpPr txBox="1"/>
              <p:nvPr/>
            </p:nvSpPr>
            <p:spPr>
              <a:xfrm>
                <a:off x="7889913" y="5685630"/>
                <a:ext cx="340335" cy="579600"/>
              </a:xfrm>
              <a:prstGeom prst="rect">
                <a:avLst/>
              </a:prstGeom>
              <a:solidFill>
                <a:schemeClr val="accent1">
                  <a:lumMod val="20000"/>
                  <a:lumOff val="80000"/>
                </a:schemeClr>
              </a:solidFill>
            </p:spPr>
            <p:txBody>
              <a:bodyPr wrap="square" lIns="90000" rtlCol="0" anchor="ctr">
                <a:noAutofit/>
              </a:bodyPr>
              <a:lstStyle/>
              <a:p>
                <a:pPr marL="357188" marR="8890">
                  <a:spcBef>
                    <a:spcPts val="100"/>
                  </a:spcBef>
                  <a:spcAft>
                    <a:spcPts val="0"/>
                  </a:spcAft>
                </a:pPr>
                <a:endParaRPr lang="fr-FR" sz="900" dirty="0">
                  <a:solidFill>
                    <a:srgbClr val="02519A"/>
                  </a:solidFill>
                  <a:latin typeface="+mj-lt"/>
                  <a:ea typeface="Times New Roman" panose="02020603050405020304" pitchFamily="18" charset="0"/>
                </a:endParaRPr>
              </a:p>
            </p:txBody>
          </p:sp>
        </p:grpSp>
      </p:grpSp>
      <p:sp>
        <p:nvSpPr>
          <p:cNvPr id="7" name="ZoneTexte 14">
            <a:extLst>
              <a:ext uri="{FF2B5EF4-FFF2-40B4-BE49-F238E27FC236}">
                <a16:creationId xmlns:a16="http://schemas.microsoft.com/office/drawing/2014/main" xmlns="" id="{AD9A2555-5E23-8397-090F-826DC8C59EC6}"/>
              </a:ext>
            </a:extLst>
          </p:cNvPr>
          <p:cNvSpPr txBox="1"/>
          <p:nvPr/>
        </p:nvSpPr>
        <p:spPr>
          <a:xfrm>
            <a:off x="7888765" y="1688921"/>
            <a:ext cx="1288241" cy="4007599"/>
          </a:xfrm>
          <a:prstGeom prst="roundRect">
            <a:avLst/>
          </a:prstGeom>
          <a:gradFill flip="none" rotWithShape="1">
            <a:gsLst>
              <a:gs pos="0">
                <a:schemeClr val="accent1">
                  <a:lumMod val="40000"/>
                  <a:lumOff val="60000"/>
                  <a:alpha val="79946"/>
                </a:schemeClr>
              </a:gs>
              <a:gs pos="100000">
                <a:schemeClr val="accent1">
                  <a:lumMod val="60000"/>
                  <a:lumOff val="40000"/>
                </a:schemeClr>
              </a:gs>
            </a:gsLst>
            <a:lin ang="0" scaled="1"/>
            <a:tileRect/>
          </a:gradFill>
          <a:effectLst/>
        </p:spPr>
        <p:txBody>
          <a:bodyPr wrap="square" lIns="0" tIns="576000" rIns="0" rtlCol="0" anchor="t">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endParaRPr lang="fr-FR" dirty="0"/>
          </a:p>
          <a:p>
            <a:endParaRPr lang="fr-FR" sz="400" dirty="0"/>
          </a:p>
        </p:txBody>
      </p:sp>
      <p:pic>
        <p:nvPicPr>
          <p:cNvPr id="3076" name="Picture 4" descr="loud round icons - Vector stencils library"/>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377"/>
                    </a14:imgEffect>
                    <a14:imgEffect>
                      <a14:saturation sat="322000"/>
                    </a14:imgEffect>
                    <a14:imgEffect>
                      <a14:brightnessContrast bright="20000" contrast="7000"/>
                    </a14:imgEffect>
                  </a14:imgLayer>
                </a14:imgProps>
              </a:ext>
              <a:ext uri="{28A0092B-C50C-407E-A947-70E740481C1C}">
                <a14:useLocalDpi xmlns:a14="http://schemas.microsoft.com/office/drawing/2010/main" val="0"/>
              </a:ext>
            </a:extLst>
          </a:blip>
          <a:srcRect/>
          <a:stretch>
            <a:fillRect/>
          </a:stretch>
        </p:blipFill>
        <p:spPr bwMode="auto">
          <a:xfrm>
            <a:off x="10706163" y="257658"/>
            <a:ext cx="901532" cy="90153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3026130" y="359788"/>
            <a:ext cx="7354533"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II.  Calendrier de la rentrée 2023-24</a:t>
            </a:r>
          </a:p>
        </p:txBody>
      </p:sp>
      <p:pic>
        <p:nvPicPr>
          <p:cNvPr id="4" name="Picture 1" descr="V:\pves\Espaces\Ligne graphique Carré Noir\pictos_charte_cf\pictos\CAMPUS_FRANCE__PICTO_CHARTE_20170322\CAMPUS_FRANCE__PICTO_CHARTE_20170322_PNG\CAMPUS_FRANCE__PICTO_CHARTE_20170322-02.png">
            <a:extLst>
              <a:ext uri="{FF2B5EF4-FFF2-40B4-BE49-F238E27FC236}">
                <a16:creationId xmlns:a16="http://schemas.microsoft.com/office/drawing/2014/main" xmlns="" id="{DB8C48C5-B33C-22A7-43D9-2E85FC13B2D9}"/>
              </a:ext>
            </a:extLst>
          </p:cNvPr>
          <p:cNvPicPr>
            <a:picLocks noChangeAspect="1" noChangeArrowheads="1"/>
          </p:cNvPicPr>
          <p:nvPr/>
        </p:nvPicPr>
        <p:blipFill rotWithShape="1">
          <a:blip r:embed="rId4" cstate="print">
            <a:duotone>
              <a:prstClr val="black"/>
              <a:srgbClr val="02519A">
                <a:tint val="45000"/>
                <a:satMod val="400000"/>
              </a:srgbClr>
            </a:duotone>
            <a:alphaModFix/>
            <a:extLst>
              <a:ext uri="{28A0092B-C50C-407E-A947-70E740481C1C}">
                <a14:useLocalDpi xmlns:a14="http://schemas.microsoft.com/office/drawing/2010/main"/>
              </a:ext>
            </a:extLst>
          </a:blip>
          <a:srcRect l="27835" t="7941" r="26425" b="10141"/>
          <a:stretch/>
        </p:blipFill>
        <p:spPr bwMode="auto">
          <a:xfrm>
            <a:off x="200846" y="2015384"/>
            <a:ext cx="1767222" cy="3228791"/>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Connecteur droit 13">
            <a:extLst>
              <a:ext uri="{FF2B5EF4-FFF2-40B4-BE49-F238E27FC236}">
                <a16:creationId xmlns:a16="http://schemas.microsoft.com/office/drawing/2014/main" xmlns="" id="{5FBD2A45-28F2-2ECB-A46A-EA92FE3763D4}"/>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ZoneTexte 14">
            <a:extLst>
              <a:ext uri="{FF2B5EF4-FFF2-40B4-BE49-F238E27FC236}">
                <a16:creationId xmlns:a16="http://schemas.microsoft.com/office/drawing/2014/main" xmlns="" id="{10C0A4F9-0308-7A76-F428-A2A0F53CA339}"/>
              </a:ext>
            </a:extLst>
          </p:cNvPr>
          <p:cNvSpPr txBox="1"/>
          <p:nvPr/>
        </p:nvSpPr>
        <p:spPr>
          <a:xfrm>
            <a:off x="6385623" y="1688205"/>
            <a:ext cx="1423496" cy="4007599"/>
          </a:xfrm>
          <a:prstGeom prst="roundRect">
            <a:avLst/>
          </a:prstGeom>
          <a:gradFill flip="none" rotWithShape="1">
            <a:gsLst>
              <a:gs pos="0">
                <a:schemeClr val="accent1">
                  <a:lumMod val="20000"/>
                  <a:lumOff val="80000"/>
                  <a:alpha val="80000"/>
                </a:schemeClr>
              </a:gs>
              <a:gs pos="100000">
                <a:schemeClr val="accent1">
                  <a:lumMod val="45000"/>
                  <a:lumOff val="55000"/>
                </a:schemeClr>
              </a:gs>
            </a:gsLst>
            <a:lin ang="0" scaled="1"/>
            <a:tileRect/>
          </a:gradFill>
          <a:effectLst/>
        </p:spPr>
        <p:txBody>
          <a:bodyPr wrap="square" lIns="0" tIns="576000" rIns="0" rtlCol="0" anchor="ctr">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endParaRPr lang="fr-FR" dirty="0"/>
          </a:p>
        </p:txBody>
      </p:sp>
      <p:sp>
        <p:nvSpPr>
          <p:cNvPr id="36" name="ZoneTexte 14">
            <a:extLst>
              <a:ext uri="{FF2B5EF4-FFF2-40B4-BE49-F238E27FC236}">
                <a16:creationId xmlns:a16="http://schemas.microsoft.com/office/drawing/2014/main" xmlns="" id="{E3991884-B284-A14E-6A58-6E34CE1F4E0E}"/>
              </a:ext>
            </a:extLst>
          </p:cNvPr>
          <p:cNvSpPr txBox="1"/>
          <p:nvPr/>
        </p:nvSpPr>
        <p:spPr>
          <a:xfrm>
            <a:off x="7888765" y="2932784"/>
            <a:ext cx="1288241" cy="579600"/>
          </a:xfrm>
          <a:prstGeom prst="rect">
            <a:avLst/>
          </a:prstGeom>
          <a:noFill/>
          <a:ln>
            <a:noFill/>
          </a:ln>
          <a:effectLst/>
        </p:spPr>
        <p:txBody>
          <a:bodyPr wrap="square" rtlCol="0" anchor="ctr">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r>
              <a:rPr lang="fr-FR" b="0" dirty="0"/>
              <a:t>Jusqu’au 15 mars 2023</a:t>
            </a:r>
          </a:p>
        </p:txBody>
      </p:sp>
      <p:sp>
        <p:nvSpPr>
          <p:cNvPr id="37" name="ZoneTexte 14">
            <a:extLst>
              <a:ext uri="{FF2B5EF4-FFF2-40B4-BE49-F238E27FC236}">
                <a16:creationId xmlns:a16="http://schemas.microsoft.com/office/drawing/2014/main" xmlns="" id="{CCDF6BD2-BD02-B61E-9767-537DCEA6D82A}"/>
              </a:ext>
            </a:extLst>
          </p:cNvPr>
          <p:cNvSpPr txBox="1"/>
          <p:nvPr/>
        </p:nvSpPr>
        <p:spPr>
          <a:xfrm>
            <a:off x="7888765" y="3782714"/>
            <a:ext cx="1288241" cy="579600"/>
          </a:xfrm>
          <a:prstGeom prst="rect">
            <a:avLst/>
          </a:prstGeom>
          <a:noFill/>
          <a:ln>
            <a:noFill/>
          </a:ln>
          <a:effectLst/>
        </p:spPr>
        <p:txBody>
          <a:bodyPr wrap="square" lIns="36000" rIns="36000" rtlCol="0" anchor="ctr">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pPr>
              <a:lnSpc>
                <a:spcPct val="150000"/>
              </a:lnSpc>
            </a:pPr>
            <a:r>
              <a:rPr lang="fr-FR" b="0" dirty="0"/>
              <a:t>Jusqu’au 1er mars 2023</a:t>
            </a:r>
          </a:p>
        </p:txBody>
      </p:sp>
      <p:sp>
        <p:nvSpPr>
          <p:cNvPr id="39" name="ZoneTexte 14">
            <a:extLst>
              <a:ext uri="{FF2B5EF4-FFF2-40B4-BE49-F238E27FC236}">
                <a16:creationId xmlns:a16="http://schemas.microsoft.com/office/drawing/2014/main" xmlns="" id="{634554D0-CA92-0816-C32B-E6DAB6CB254E}"/>
              </a:ext>
            </a:extLst>
          </p:cNvPr>
          <p:cNvSpPr txBox="1"/>
          <p:nvPr/>
        </p:nvSpPr>
        <p:spPr>
          <a:xfrm>
            <a:off x="9256653" y="1688921"/>
            <a:ext cx="926538" cy="4007599"/>
          </a:xfrm>
          <a:prstGeom prst="roundRect">
            <a:avLst/>
          </a:prstGeom>
          <a:gradFill flip="none" rotWithShape="1">
            <a:gsLst>
              <a:gs pos="0">
                <a:schemeClr val="accent1">
                  <a:lumMod val="60000"/>
                  <a:lumOff val="40000"/>
                  <a:alpha val="79806"/>
                </a:schemeClr>
              </a:gs>
              <a:gs pos="100000">
                <a:schemeClr val="accent1">
                  <a:lumMod val="75000"/>
                </a:schemeClr>
              </a:gs>
            </a:gsLst>
            <a:lin ang="0" scaled="1"/>
            <a:tileRect/>
          </a:gradFill>
          <a:effectLst/>
        </p:spPr>
        <p:txBody>
          <a:bodyPr wrap="square" lIns="0" tIns="576000" rIns="0" rtlCol="0" anchor="ctr">
            <a:noAutofit/>
          </a:bodyPr>
          <a:lstStyle>
            <a:defPPr>
              <a:defRPr lang="fr-FR"/>
            </a:defPPr>
            <a:lvl1pPr marL="8890" marR="8890" algn="ctr">
              <a:spcBef>
                <a:spcPts val="100"/>
              </a:spcBef>
              <a:spcAft>
                <a:spcPts val="0"/>
              </a:spcAft>
              <a:defRPr sz="900" b="1">
                <a:solidFill>
                  <a:schemeClr val="bg1"/>
                </a:solidFill>
                <a:latin typeface="+mj-lt"/>
                <a:cs typeface="Microsoft Sans Serif" panose="020B0604020202020204" pitchFamily="34" charset="0"/>
              </a:defRPr>
            </a:lvl1pPr>
          </a:lstStyle>
          <a:p>
            <a:endParaRPr lang="fr-FR" dirty="0"/>
          </a:p>
        </p:txBody>
      </p:sp>
      <p:sp>
        <p:nvSpPr>
          <p:cNvPr id="40" name="ZoneTexte 14">
            <a:extLst>
              <a:ext uri="{FF2B5EF4-FFF2-40B4-BE49-F238E27FC236}">
                <a16:creationId xmlns:a16="http://schemas.microsoft.com/office/drawing/2014/main" xmlns="" id="{489D254D-AE7D-2B08-0778-D4214FBF4EC6}"/>
              </a:ext>
            </a:extLst>
          </p:cNvPr>
          <p:cNvSpPr txBox="1"/>
          <p:nvPr/>
        </p:nvSpPr>
        <p:spPr>
          <a:xfrm>
            <a:off x="10262838" y="1700097"/>
            <a:ext cx="1246341" cy="3995258"/>
          </a:xfrm>
          <a:prstGeom prst="roundRect">
            <a:avLst/>
          </a:prstGeom>
          <a:gradFill flip="none" rotWithShape="1">
            <a:gsLst>
              <a:gs pos="0">
                <a:schemeClr val="accent1">
                  <a:lumMod val="75000"/>
                  <a:alpha val="80236"/>
                </a:schemeClr>
              </a:gs>
              <a:gs pos="100000">
                <a:schemeClr val="accent1">
                  <a:lumMod val="50000"/>
                </a:schemeClr>
              </a:gs>
            </a:gsLst>
            <a:lin ang="0" scaled="1"/>
            <a:tileRect/>
          </a:gradFill>
          <a:effectLst/>
        </p:spPr>
        <p:txBody>
          <a:bodyPr wrap="square" lIns="0" tIns="576000" rIns="0" rtlCol="0" anchor="ctr">
            <a:noAutofit/>
          </a:bodyPr>
          <a:lstStyle>
            <a:defPPr>
              <a:defRPr lang="fr-FR"/>
            </a:defPPr>
            <a:lvl1pPr marL="8890" marR="8890" algn="ctr">
              <a:spcBef>
                <a:spcPts val="100"/>
              </a:spcBef>
              <a:spcAft>
                <a:spcPts val="0"/>
              </a:spcAft>
              <a:defRPr sz="900" b="1">
                <a:solidFill>
                  <a:schemeClr val="bg1"/>
                </a:solidFill>
                <a:latin typeface="+mj-lt"/>
                <a:cs typeface="Microsoft Sans Serif" panose="020B0604020202020204" pitchFamily="34" charset="0"/>
              </a:defRPr>
            </a:lvl1pPr>
          </a:lstStyle>
          <a:p>
            <a:endParaRPr lang="fr-FR" dirty="0"/>
          </a:p>
        </p:txBody>
      </p:sp>
      <p:sp>
        <p:nvSpPr>
          <p:cNvPr id="38" name="ZoneTexte 14">
            <a:extLst>
              <a:ext uri="{FF2B5EF4-FFF2-40B4-BE49-F238E27FC236}">
                <a16:creationId xmlns:a16="http://schemas.microsoft.com/office/drawing/2014/main" xmlns="" id="{65460B94-B7D2-84CB-1647-22807D76466F}"/>
              </a:ext>
            </a:extLst>
          </p:cNvPr>
          <p:cNvSpPr txBox="1"/>
          <p:nvPr/>
        </p:nvSpPr>
        <p:spPr>
          <a:xfrm>
            <a:off x="7888765" y="4694414"/>
            <a:ext cx="1288241" cy="611112"/>
          </a:xfrm>
          <a:prstGeom prst="rect">
            <a:avLst/>
          </a:prstGeom>
          <a:noFill/>
          <a:ln>
            <a:noFill/>
          </a:ln>
          <a:effectLst/>
        </p:spPr>
        <p:txBody>
          <a:bodyPr wrap="square" rtlCol="0" anchor="ctr">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r>
              <a:rPr lang="fr-FR" b="0" dirty="0"/>
              <a:t>Jusqu’au 15 mars 2023</a:t>
            </a:r>
          </a:p>
        </p:txBody>
      </p:sp>
      <p:sp>
        <p:nvSpPr>
          <p:cNvPr id="53" name="ZoneTexte 14">
            <a:extLst>
              <a:ext uri="{FF2B5EF4-FFF2-40B4-BE49-F238E27FC236}">
                <a16:creationId xmlns:a16="http://schemas.microsoft.com/office/drawing/2014/main" xmlns="" id="{DE39AFEB-306F-CA86-FF27-511C3E5B9FD7}"/>
              </a:ext>
            </a:extLst>
          </p:cNvPr>
          <p:cNvSpPr txBox="1"/>
          <p:nvPr/>
        </p:nvSpPr>
        <p:spPr>
          <a:xfrm>
            <a:off x="6381140" y="3745185"/>
            <a:ext cx="1423497" cy="579600"/>
          </a:xfrm>
          <a:prstGeom prst="rect">
            <a:avLst/>
          </a:prstGeom>
          <a:noFill/>
          <a:effectLst/>
        </p:spPr>
        <p:txBody>
          <a:bodyPr wrap="square" lIns="36000" tIns="0" rIns="36000" rtlCol="0" anchor="ctr">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pPr>
              <a:lnSpc>
                <a:spcPct val="250000"/>
              </a:lnSpc>
            </a:pPr>
            <a:r>
              <a:rPr lang="fr-FR" b="0" dirty="0"/>
              <a:t>Du 1er octobre</a:t>
            </a:r>
            <a:br>
              <a:rPr lang="fr-FR" b="0" dirty="0"/>
            </a:br>
            <a:r>
              <a:rPr lang="fr-FR" b="0" dirty="0"/>
              <a:t>au 30 novembre 2022</a:t>
            </a:r>
          </a:p>
        </p:txBody>
      </p:sp>
      <p:sp>
        <p:nvSpPr>
          <p:cNvPr id="54" name="ZoneTexte 14">
            <a:extLst>
              <a:ext uri="{FF2B5EF4-FFF2-40B4-BE49-F238E27FC236}">
                <a16:creationId xmlns:a16="http://schemas.microsoft.com/office/drawing/2014/main" xmlns="" id="{7581B42C-FD16-082E-9EF3-9F3E651379F9}"/>
              </a:ext>
            </a:extLst>
          </p:cNvPr>
          <p:cNvSpPr txBox="1"/>
          <p:nvPr/>
        </p:nvSpPr>
        <p:spPr>
          <a:xfrm>
            <a:off x="9256508" y="3745185"/>
            <a:ext cx="926539" cy="579600"/>
          </a:xfrm>
          <a:prstGeom prst="rect">
            <a:avLst/>
          </a:prstGeom>
          <a:noFill/>
          <a:effectLst/>
        </p:spPr>
        <p:txBody>
          <a:bodyPr wrap="square" lIns="36000" tIns="0" rIns="36000" rtlCol="0" anchor="ctr">
            <a:noAutofit/>
          </a:bodyPr>
          <a:lstStyle>
            <a:defPPr>
              <a:defRPr lang="fr-FR"/>
            </a:defPPr>
            <a:lvl1pPr marL="8890" marR="8890" algn="ctr">
              <a:spcBef>
                <a:spcPts val="100"/>
              </a:spcBef>
              <a:spcAft>
                <a:spcPts val="0"/>
              </a:spcAft>
              <a:defRPr sz="900" b="1">
                <a:solidFill>
                  <a:schemeClr val="bg1"/>
                </a:solidFill>
                <a:latin typeface="+mj-lt"/>
                <a:cs typeface="Microsoft Sans Serif" panose="020B0604020202020204" pitchFamily="34" charset="0"/>
              </a:defRPr>
            </a:lvl1pPr>
          </a:lstStyle>
          <a:p>
            <a:pPr marL="0">
              <a:lnSpc>
                <a:spcPct val="250000"/>
              </a:lnSpc>
              <a:spcBef>
                <a:spcPts val="0"/>
              </a:spcBef>
            </a:pPr>
            <a:r>
              <a:rPr lang="fr-FR" b="0" dirty="0"/>
              <a:t>Choix définitif avant le 31 mai 2023</a:t>
            </a:r>
          </a:p>
        </p:txBody>
      </p:sp>
      <p:sp>
        <p:nvSpPr>
          <p:cNvPr id="55" name="ZoneTexte 14">
            <a:extLst>
              <a:ext uri="{FF2B5EF4-FFF2-40B4-BE49-F238E27FC236}">
                <a16:creationId xmlns:a16="http://schemas.microsoft.com/office/drawing/2014/main" xmlns="" id="{023C37EA-49CF-2A93-54B0-EB7332DD2F81}"/>
              </a:ext>
            </a:extLst>
          </p:cNvPr>
          <p:cNvSpPr txBox="1"/>
          <p:nvPr/>
        </p:nvSpPr>
        <p:spPr>
          <a:xfrm>
            <a:off x="10282546" y="3586895"/>
            <a:ext cx="1226633" cy="579600"/>
          </a:xfrm>
          <a:prstGeom prst="rect">
            <a:avLst/>
          </a:prstGeom>
          <a:noFill/>
          <a:effectLst/>
        </p:spPr>
        <p:txBody>
          <a:bodyPr wrap="square" lIns="36000" tIns="0" rIns="36000" rtlCol="0" anchor="ctr">
            <a:noAutofit/>
          </a:bodyPr>
          <a:lstStyle>
            <a:defPPr>
              <a:defRPr lang="fr-FR"/>
            </a:defPPr>
            <a:lvl1pPr marL="8890" marR="8890" algn="ctr">
              <a:spcBef>
                <a:spcPts val="100"/>
              </a:spcBef>
              <a:spcAft>
                <a:spcPts val="0"/>
              </a:spcAft>
              <a:defRPr sz="900" b="1">
                <a:solidFill>
                  <a:schemeClr val="bg1"/>
                </a:solidFill>
                <a:latin typeface="+mj-lt"/>
                <a:cs typeface="Microsoft Sans Serif" panose="020B0604020202020204" pitchFamily="34" charset="0"/>
              </a:defRPr>
            </a:lvl1pPr>
          </a:lstStyle>
          <a:p>
            <a:pPr>
              <a:lnSpc>
                <a:spcPct val="250000"/>
              </a:lnSpc>
            </a:pPr>
            <a:r>
              <a:rPr lang="fr-FR" b="0" dirty="0"/>
              <a:t>Après la confirmation de votre choix définitif et l’obtention de votre diplôme initial</a:t>
            </a:r>
          </a:p>
        </p:txBody>
      </p:sp>
      <p:sp>
        <p:nvSpPr>
          <p:cNvPr id="30" name="ZoneTexte 14">
            <a:extLst>
              <a:ext uri="{FF2B5EF4-FFF2-40B4-BE49-F238E27FC236}">
                <a16:creationId xmlns:a16="http://schemas.microsoft.com/office/drawing/2014/main" xmlns="" id="{789C7F7A-945A-750B-505B-1A3A3397D1AD}"/>
              </a:ext>
            </a:extLst>
          </p:cNvPr>
          <p:cNvSpPr txBox="1"/>
          <p:nvPr/>
        </p:nvSpPr>
        <p:spPr>
          <a:xfrm>
            <a:off x="4740866" y="1689205"/>
            <a:ext cx="1565111" cy="4006556"/>
          </a:xfrm>
          <a:prstGeom prst="roundRect">
            <a:avLst/>
          </a:prstGeom>
          <a:gradFill flip="none" rotWithShape="1">
            <a:gsLst>
              <a:gs pos="0">
                <a:schemeClr val="accent1">
                  <a:lumMod val="5000"/>
                  <a:lumOff val="95000"/>
                  <a:alpha val="79662"/>
                </a:schemeClr>
              </a:gs>
              <a:gs pos="100000">
                <a:schemeClr val="accent1">
                  <a:lumMod val="20000"/>
                  <a:lumOff val="80000"/>
                </a:schemeClr>
              </a:gs>
            </a:gsLst>
            <a:lin ang="0" scaled="1"/>
            <a:tileRect/>
          </a:gradFill>
          <a:ln>
            <a:noFill/>
          </a:ln>
          <a:effectLst/>
        </p:spPr>
        <p:txBody>
          <a:bodyPr wrap="square" lIns="0" tIns="576000" rIns="0" rtlCol="0" anchor="ctr">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endParaRPr lang="fr-FR" dirty="0"/>
          </a:p>
        </p:txBody>
      </p:sp>
      <p:sp>
        <p:nvSpPr>
          <p:cNvPr id="52" name="ZoneTexte 14">
            <a:extLst>
              <a:ext uri="{FF2B5EF4-FFF2-40B4-BE49-F238E27FC236}">
                <a16:creationId xmlns:a16="http://schemas.microsoft.com/office/drawing/2014/main" xmlns="" id="{DE88C326-C70F-6821-B5EA-C26E7E70EDC5}"/>
              </a:ext>
            </a:extLst>
          </p:cNvPr>
          <p:cNvSpPr txBox="1"/>
          <p:nvPr/>
        </p:nvSpPr>
        <p:spPr>
          <a:xfrm>
            <a:off x="4745349" y="3745185"/>
            <a:ext cx="1565111" cy="579600"/>
          </a:xfrm>
          <a:prstGeom prst="rect">
            <a:avLst/>
          </a:prstGeom>
          <a:gradFill flip="none" rotWithShape="1">
            <a:gsLst>
              <a:gs pos="0">
                <a:schemeClr val="accent1">
                  <a:lumMod val="5000"/>
                  <a:lumOff val="95000"/>
                  <a:alpha val="59626"/>
                </a:schemeClr>
              </a:gs>
              <a:gs pos="100000">
                <a:schemeClr val="accent1">
                  <a:lumMod val="20000"/>
                  <a:lumOff val="80000"/>
                </a:schemeClr>
              </a:gs>
            </a:gsLst>
            <a:lin ang="0" scaled="1"/>
            <a:tileRect/>
          </a:gradFill>
          <a:ln>
            <a:noFill/>
          </a:ln>
          <a:effectLst/>
        </p:spPr>
        <p:txBody>
          <a:bodyPr wrap="square" lIns="36000" tIns="0" rIns="36000" bIns="0" rtlCol="0" anchor="ctr">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pPr>
              <a:lnSpc>
                <a:spcPct val="250000"/>
              </a:lnSpc>
            </a:pPr>
            <a:r>
              <a:rPr lang="fr-FR" b="0" dirty="0"/>
              <a:t>A partir du 1er octobre 2022, rendez-vous sur:</a:t>
            </a:r>
          </a:p>
          <a:p>
            <a:pPr>
              <a:lnSpc>
                <a:spcPct val="250000"/>
              </a:lnSpc>
            </a:pPr>
            <a:r>
              <a:rPr lang="fr-FR" b="0" dirty="0"/>
              <a:t>www.liban.campusfrance.org</a:t>
            </a:r>
          </a:p>
          <a:p>
            <a:pPr>
              <a:lnSpc>
                <a:spcPct val="250000"/>
              </a:lnSpc>
            </a:pPr>
            <a:r>
              <a:rPr lang="fr-FR" b="0" dirty="0"/>
              <a:t>Rubrique « Comment s’inscrire et obtenir un visa »</a:t>
            </a:r>
          </a:p>
        </p:txBody>
      </p:sp>
      <p:sp>
        <p:nvSpPr>
          <p:cNvPr id="5" name="ZoneTexte 14">
            <a:extLst>
              <a:ext uri="{FF2B5EF4-FFF2-40B4-BE49-F238E27FC236}">
                <a16:creationId xmlns:a16="http://schemas.microsoft.com/office/drawing/2014/main" xmlns="" id="{C36D2600-EE91-B10F-D2BA-B5C306DFE125}"/>
              </a:ext>
            </a:extLst>
          </p:cNvPr>
          <p:cNvSpPr txBox="1"/>
          <p:nvPr/>
        </p:nvSpPr>
        <p:spPr>
          <a:xfrm>
            <a:off x="6387583" y="2003118"/>
            <a:ext cx="1421533" cy="769020"/>
          </a:xfrm>
          <a:prstGeom prst="rect">
            <a:avLst/>
          </a:prstGeom>
          <a:noFill/>
          <a:effectLst/>
        </p:spPr>
        <p:txBody>
          <a:bodyPr wrap="square" lIns="36000" tIns="0" rIns="36000" bIns="0" rtlCol="0" anchor="ctr">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r>
              <a:rPr lang="fr-FR" b="0" dirty="0">
                <a:latin typeface="Helvetica Neue Thin" panose="020B0403020202020204" pitchFamily="34" charset="0"/>
                <a:ea typeface="Helvetica Neue Thin" panose="020B0403020202020204" pitchFamily="34" charset="0"/>
              </a:rPr>
              <a:t>Je soumets mon dossier en ligne et prends rendez-vous pour la validation à l’espace Campus France</a:t>
            </a:r>
          </a:p>
        </p:txBody>
      </p:sp>
      <p:sp>
        <p:nvSpPr>
          <p:cNvPr id="8" name="ZoneTexte 14">
            <a:extLst>
              <a:ext uri="{FF2B5EF4-FFF2-40B4-BE49-F238E27FC236}">
                <a16:creationId xmlns:a16="http://schemas.microsoft.com/office/drawing/2014/main" xmlns="" id="{F5F663D7-ABB9-B6CB-32E5-5DBD5D068B0B}"/>
              </a:ext>
            </a:extLst>
          </p:cNvPr>
          <p:cNvSpPr txBox="1"/>
          <p:nvPr/>
        </p:nvSpPr>
        <p:spPr>
          <a:xfrm>
            <a:off x="9256653" y="2003120"/>
            <a:ext cx="926538" cy="769010"/>
          </a:xfrm>
          <a:prstGeom prst="rect">
            <a:avLst/>
          </a:prstGeom>
          <a:noFill/>
          <a:effectLst/>
        </p:spPr>
        <p:txBody>
          <a:bodyPr wrap="square" lIns="36000" tIns="0" rIns="36000" bIns="0" rtlCol="0" anchor="ctr">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r>
              <a:rPr lang="fr-FR" b="0" dirty="0">
                <a:solidFill>
                  <a:schemeClr val="bg1"/>
                </a:solidFill>
                <a:latin typeface="Helvetica Neue Thin" panose="020B0403020202020204" pitchFamily="34" charset="0"/>
                <a:ea typeface="Helvetica Neue Thin" panose="020B0403020202020204" pitchFamily="34" charset="0"/>
              </a:rPr>
              <a:t>Je suis accepté(e)</a:t>
            </a:r>
          </a:p>
        </p:txBody>
      </p:sp>
      <p:sp>
        <p:nvSpPr>
          <p:cNvPr id="10" name="ZoneTexte 14">
            <a:extLst>
              <a:ext uri="{FF2B5EF4-FFF2-40B4-BE49-F238E27FC236}">
                <a16:creationId xmlns:a16="http://schemas.microsoft.com/office/drawing/2014/main" xmlns="" id="{52CDFDB6-0A1F-E510-C23E-AD16C9B57ADA}"/>
              </a:ext>
            </a:extLst>
          </p:cNvPr>
          <p:cNvSpPr txBox="1"/>
          <p:nvPr/>
        </p:nvSpPr>
        <p:spPr>
          <a:xfrm>
            <a:off x="10262838" y="2003119"/>
            <a:ext cx="1246341" cy="769013"/>
          </a:xfrm>
          <a:prstGeom prst="rect">
            <a:avLst/>
          </a:prstGeom>
          <a:noFill/>
          <a:effectLst/>
        </p:spPr>
        <p:txBody>
          <a:bodyPr wrap="square" lIns="36000" tIns="0" rIns="36000" bIns="0" rtlCol="0" anchor="ctr">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r>
              <a:rPr lang="fr-FR" b="0" dirty="0">
                <a:solidFill>
                  <a:schemeClr val="bg1"/>
                </a:solidFill>
                <a:latin typeface="Helvetica Neue Thin" panose="020B0403020202020204" pitchFamily="34" charset="0"/>
                <a:ea typeface="Helvetica Neue Thin" panose="020B0403020202020204" pitchFamily="34" charset="0"/>
              </a:rPr>
              <a:t>Je demande mon visa auprès du TLS après l’obtention de l’attestation pré consulaire </a:t>
            </a:r>
          </a:p>
        </p:txBody>
      </p:sp>
      <p:sp>
        <p:nvSpPr>
          <p:cNvPr id="44" name="ZoneTexte 14">
            <a:extLst>
              <a:ext uri="{FF2B5EF4-FFF2-40B4-BE49-F238E27FC236}">
                <a16:creationId xmlns:a16="http://schemas.microsoft.com/office/drawing/2014/main" xmlns="" id="{E86708E4-CD73-3DE8-4AA2-D724D13696FC}"/>
              </a:ext>
            </a:extLst>
          </p:cNvPr>
          <p:cNvSpPr txBox="1"/>
          <p:nvPr/>
        </p:nvSpPr>
        <p:spPr>
          <a:xfrm>
            <a:off x="7888765" y="2003114"/>
            <a:ext cx="1288241" cy="769020"/>
          </a:xfrm>
          <a:prstGeom prst="rect">
            <a:avLst/>
          </a:prstGeom>
          <a:noFill/>
          <a:effectLst/>
        </p:spPr>
        <p:txBody>
          <a:bodyPr wrap="square" lIns="36000" tIns="0" rIns="36000" bIns="0" rtlCol="0" anchor="ctr">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r>
              <a:rPr lang="fr-FR" b="0" dirty="0">
                <a:latin typeface="Helvetica Neue Thin" panose="020B0403020202020204" pitchFamily="34" charset="0"/>
                <a:ea typeface="Helvetica Neue Thin" panose="020B0403020202020204" pitchFamily="34" charset="0"/>
              </a:rPr>
              <a:t>Je passe mon entretien</a:t>
            </a:r>
          </a:p>
        </p:txBody>
      </p:sp>
      <p:sp>
        <p:nvSpPr>
          <p:cNvPr id="3" name="ZoneTexte 14">
            <a:extLst>
              <a:ext uri="{FF2B5EF4-FFF2-40B4-BE49-F238E27FC236}">
                <a16:creationId xmlns:a16="http://schemas.microsoft.com/office/drawing/2014/main" xmlns="" id="{0E86F406-57F6-5043-5F0A-2BFF11DC26A4}"/>
              </a:ext>
            </a:extLst>
          </p:cNvPr>
          <p:cNvSpPr txBox="1"/>
          <p:nvPr/>
        </p:nvSpPr>
        <p:spPr>
          <a:xfrm>
            <a:off x="4741630" y="2003121"/>
            <a:ext cx="1564027" cy="769001"/>
          </a:xfrm>
          <a:prstGeom prst="rect">
            <a:avLst/>
          </a:prstGeom>
          <a:noFill/>
          <a:ln>
            <a:noFill/>
          </a:ln>
          <a:effectLst/>
        </p:spPr>
        <p:txBody>
          <a:bodyPr wrap="square" lIns="36000" tIns="0" rIns="36000" bIns="0" rtlCol="0" anchor="ctr">
            <a:noAutofit/>
          </a:bodyPr>
          <a:lstStyle>
            <a:defPPr>
              <a:defRPr lang="fr-FR"/>
            </a:defPPr>
            <a:lvl1pPr marL="8890" marR="8890" algn="ctr">
              <a:spcBef>
                <a:spcPts val="100"/>
              </a:spcBef>
              <a:spcAft>
                <a:spcPts val="0"/>
              </a:spcAft>
              <a:defRPr sz="900" b="1">
                <a:solidFill>
                  <a:srgbClr val="02519A"/>
                </a:solidFill>
                <a:latin typeface="+mj-lt"/>
                <a:cs typeface="Microsoft Sans Serif" panose="020B0604020202020204" pitchFamily="34" charset="0"/>
              </a:defRPr>
            </a:lvl1pPr>
          </a:lstStyle>
          <a:p>
            <a:r>
              <a:rPr lang="fr-FR" b="0" dirty="0">
                <a:latin typeface="Helvetica Neue Thin" panose="020B0403020202020204" pitchFamily="34" charset="0"/>
                <a:ea typeface="Helvetica Neue Thin" panose="020B0403020202020204" pitchFamily="34" charset="0"/>
              </a:rPr>
              <a:t>Je suis candidat</a:t>
            </a:r>
          </a:p>
        </p:txBody>
      </p:sp>
      <p:sp>
        <p:nvSpPr>
          <p:cNvPr id="57" name="Oval 56">
            <a:extLst>
              <a:ext uri="{FF2B5EF4-FFF2-40B4-BE49-F238E27FC236}">
                <a16:creationId xmlns:a16="http://schemas.microsoft.com/office/drawing/2014/main" xmlns="" id="{CDA7FDFC-AC58-9DF6-22AF-58AE56A64BE3}"/>
              </a:ext>
            </a:extLst>
          </p:cNvPr>
          <p:cNvSpPr/>
          <p:nvPr/>
        </p:nvSpPr>
        <p:spPr>
          <a:xfrm>
            <a:off x="5417590" y="1765674"/>
            <a:ext cx="202695" cy="202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x-none" sz="1050" dirty="0">
                <a:latin typeface="Helvetica Neue" panose="02000503000000020004" pitchFamily="2" charset="0"/>
                <a:ea typeface="Helvetica Neue" panose="02000503000000020004" pitchFamily="2" charset="0"/>
                <a:cs typeface="Helvetica Neue" panose="02000503000000020004" pitchFamily="2" charset="0"/>
              </a:rPr>
              <a:t>1</a:t>
            </a:r>
          </a:p>
        </p:txBody>
      </p:sp>
      <p:sp>
        <p:nvSpPr>
          <p:cNvPr id="58" name="Oval 57">
            <a:extLst>
              <a:ext uri="{FF2B5EF4-FFF2-40B4-BE49-F238E27FC236}">
                <a16:creationId xmlns:a16="http://schemas.microsoft.com/office/drawing/2014/main" xmlns="" id="{3724227C-F137-8533-4F1A-F5814FA9F8F5}"/>
              </a:ext>
            </a:extLst>
          </p:cNvPr>
          <p:cNvSpPr/>
          <p:nvPr/>
        </p:nvSpPr>
        <p:spPr>
          <a:xfrm>
            <a:off x="6965928" y="1766769"/>
            <a:ext cx="202695" cy="202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x-none" sz="1050" dirty="0">
                <a:latin typeface="Helvetica Neue" panose="02000503000000020004" pitchFamily="2" charset="0"/>
                <a:ea typeface="Helvetica Neue" panose="02000503000000020004" pitchFamily="2" charset="0"/>
                <a:cs typeface="Helvetica Neue" panose="02000503000000020004" pitchFamily="2" charset="0"/>
              </a:rPr>
              <a:t>2</a:t>
            </a:r>
          </a:p>
        </p:txBody>
      </p:sp>
      <p:sp>
        <p:nvSpPr>
          <p:cNvPr id="59" name="Oval 58">
            <a:extLst>
              <a:ext uri="{FF2B5EF4-FFF2-40B4-BE49-F238E27FC236}">
                <a16:creationId xmlns:a16="http://schemas.microsoft.com/office/drawing/2014/main" xmlns="" id="{2206C95A-4818-93C6-7108-F034DAE8B4CA}"/>
              </a:ext>
            </a:extLst>
          </p:cNvPr>
          <p:cNvSpPr/>
          <p:nvPr/>
        </p:nvSpPr>
        <p:spPr>
          <a:xfrm>
            <a:off x="8431538" y="1764304"/>
            <a:ext cx="202695" cy="202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x-none" sz="1050" dirty="0">
                <a:latin typeface="Helvetica Neue" panose="02000503000000020004" pitchFamily="2" charset="0"/>
                <a:ea typeface="Helvetica Neue" panose="02000503000000020004" pitchFamily="2" charset="0"/>
                <a:cs typeface="Helvetica Neue" panose="02000503000000020004" pitchFamily="2" charset="0"/>
              </a:rPr>
              <a:t>3</a:t>
            </a:r>
          </a:p>
        </p:txBody>
      </p:sp>
      <p:sp>
        <p:nvSpPr>
          <p:cNvPr id="60" name="Oval 59">
            <a:extLst>
              <a:ext uri="{FF2B5EF4-FFF2-40B4-BE49-F238E27FC236}">
                <a16:creationId xmlns:a16="http://schemas.microsoft.com/office/drawing/2014/main" xmlns="" id="{4057B666-9FDA-77CB-B2C1-480F49086CB9}"/>
              </a:ext>
            </a:extLst>
          </p:cNvPr>
          <p:cNvSpPr/>
          <p:nvPr/>
        </p:nvSpPr>
        <p:spPr>
          <a:xfrm>
            <a:off x="9618431" y="1761839"/>
            <a:ext cx="202695" cy="202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x-none" sz="1050" dirty="0">
                <a:latin typeface="Helvetica Neue" panose="02000503000000020004" pitchFamily="2" charset="0"/>
                <a:ea typeface="Helvetica Neue" panose="02000503000000020004" pitchFamily="2" charset="0"/>
                <a:cs typeface="Helvetica Neue" panose="02000503000000020004" pitchFamily="2" charset="0"/>
              </a:rPr>
              <a:t>4</a:t>
            </a:r>
          </a:p>
        </p:txBody>
      </p:sp>
      <p:sp>
        <p:nvSpPr>
          <p:cNvPr id="61" name="Oval 60">
            <a:extLst>
              <a:ext uri="{FF2B5EF4-FFF2-40B4-BE49-F238E27FC236}">
                <a16:creationId xmlns:a16="http://schemas.microsoft.com/office/drawing/2014/main" xmlns="" id="{11B6F503-FE8F-35B1-427E-441D70103FC7}"/>
              </a:ext>
            </a:extLst>
          </p:cNvPr>
          <p:cNvSpPr/>
          <p:nvPr/>
        </p:nvSpPr>
        <p:spPr>
          <a:xfrm>
            <a:off x="10737819" y="1761839"/>
            <a:ext cx="202695" cy="202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x-none" sz="1050" dirty="0">
                <a:latin typeface="Helvetica Neue" panose="02000503000000020004" pitchFamily="2" charset="0"/>
                <a:ea typeface="Helvetica Neue" panose="02000503000000020004" pitchFamily="2" charset="0"/>
                <a:cs typeface="Helvetica Neue" panose="02000503000000020004" pitchFamily="2" charset="0"/>
              </a:rPr>
              <a:t>5</a:t>
            </a:r>
          </a:p>
        </p:txBody>
      </p:sp>
    </p:spTree>
    <p:extLst>
      <p:ext uri="{BB962C8B-B14F-4D97-AF65-F5344CB8AC3E}">
        <p14:creationId xmlns:p14="http://schemas.microsoft.com/office/powerpoint/2010/main" val="2085676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ZoneTexte 15">
            <a:extLst>
              <a:ext uri="{FF2B5EF4-FFF2-40B4-BE49-F238E27FC236}">
                <a16:creationId xmlns:a16="http://schemas.microsoft.com/office/drawing/2014/main" xmlns="" id="{ED19F6AF-8273-6FF0-4DAC-0A0B99061E72}"/>
              </a:ext>
            </a:extLst>
          </p:cNvPr>
          <p:cNvSpPr txBox="1"/>
          <p:nvPr/>
        </p:nvSpPr>
        <p:spPr>
          <a:xfrm rot="10800000" flipV="1">
            <a:off x="84406" y="1484775"/>
            <a:ext cx="2447120" cy="304698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Téléchargez vos relevés de notes en cliquant sur « Justificatifs »</a:t>
            </a:r>
          </a:p>
          <a:p>
            <a:endParaRPr lang="fr-FR" sz="1600" dirty="0"/>
          </a:p>
          <a:p>
            <a:r>
              <a:rPr lang="fr-FR" sz="1600" dirty="0"/>
              <a:t>Téléchargez vos relevés de notes pour chacune de vos années universitaires! </a:t>
            </a:r>
          </a:p>
          <a:p>
            <a:endParaRPr lang="fr-FR" sz="1600" dirty="0"/>
          </a:p>
          <a:p>
            <a:r>
              <a:rPr lang="fr-FR" sz="1600" dirty="0"/>
              <a:t>Si vous n’avez pas encore de notes pour l’année en cours, téléchargez une attestation d’inscription</a:t>
            </a:r>
          </a:p>
        </p:txBody>
      </p:sp>
      <p:grpSp>
        <p:nvGrpSpPr>
          <p:cNvPr id="28" name="Group 27">
            <a:extLst>
              <a:ext uri="{FF2B5EF4-FFF2-40B4-BE49-F238E27FC236}">
                <a16:creationId xmlns:a16="http://schemas.microsoft.com/office/drawing/2014/main" xmlns="" id="{31C13AF1-1FC4-E074-C22B-7FD4741019B5}"/>
              </a:ext>
            </a:extLst>
          </p:cNvPr>
          <p:cNvGrpSpPr/>
          <p:nvPr/>
        </p:nvGrpSpPr>
        <p:grpSpPr>
          <a:xfrm>
            <a:off x="10343015" y="1556372"/>
            <a:ext cx="1627828" cy="1130056"/>
            <a:chOff x="9979867" y="3457608"/>
            <a:chExt cx="1627828" cy="1130056"/>
          </a:xfrm>
        </p:grpSpPr>
        <p:sp>
          <p:nvSpPr>
            <p:cNvPr id="29" name="Oval 28">
              <a:extLst>
                <a:ext uri="{FF2B5EF4-FFF2-40B4-BE49-F238E27FC236}">
                  <a16:creationId xmlns:a16="http://schemas.microsoft.com/office/drawing/2014/main" xmlns="" id="{2DF56BEF-DF6B-5ABD-AD79-487973DE83E5}"/>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Oval 29">
              <a:extLst>
                <a:ext uri="{FF2B5EF4-FFF2-40B4-BE49-F238E27FC236}">
                  <a16:creationId xmlns:a16="http://schemas.microsoft.com/office/drawing/2014/main" xmlns="" id="{B270D4E4-9ED5-C4E1-DB7C-00451CA861E5}"/>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TextBox 30">
              <a:extLst>
                <a:ext uri="{FF2B5EF4-FFF2-40B4-BE49-F238E27FC236}">
                  <a16:creationId xmlns:a16="http://schemas.microsoft.com/office/drawing/2014/main" xmlns="" id="{716E1D2C-2862-579A-0142-409AAF21FC71}"/>
                </a:ext>
              </a:extLst>
            </p:cNvPr>
            <p:cNvSpPr txBox="1"/>
            <p:nvPr/>
          </p:nvSpPr>
          <p:spPr>
            <a:xfrm>
              <a:off x="9979867" y="3653304"/>
              <a:ext cx="1627828" cy="738664"/>
            </a:xfrm>
            <a:prstGeom prst="rect">
              <a:avLst/>
            </a:prstGeom>
            <a:solidFill>
              <a:schemeClr val="bg1"/>
            </a:solidFill>
          </p:spPr>
          <p:txBody>
            <a:bodyPr wrap="square" tIns="0" bIns="0" rtlCol="0">
              <a:spAutoFit/>
            </a:bodyPr>
            <a:lstStyle/>
            <a:p>
              <a:pPr algn="ctr"/>
              <a:r>
                <a:rPr lang="x-none" sz="2400" dirty="0">
                  <a:solidFill>
                    <a:srgbClr val="FF0000"/>
                  </a:solidFill>
                  <a:latin typeface="+mj-lt"/>
                </a:rPr>
                <a:t>Candidats HORS DAP</a:t>
              </a:r>
            </a:p>
          </p:txBody>
        </p:sp>
      </p:grpSp>
      <p:pic>
        <p:nvPicPr>
          <p:cNvPr id="5" name="Image 1">
            <a:extLst>
              <a:ext uri="{FF2B5EF4-FFF2-40B4-BE49-F238E27FC236}">
                <a16:creationId xmlns:a16="http://schemas.microsoft.com/office/drawing/2014/main" xmlns="" id="{87FC772E-E264-1300-CD30-C8ABDC46F9CF}"/>
              </a:ext>
            </a:extLst>
          </p:cNvPr>
          <p:cNvPicPr>
            <a:picLocks noChangeAspect="1"/>
          </p:cNvPicPr>
          <p:nvPr/>
        </p:nvPicPr>
        <p:blipFill rotWithShape="1">
          <a:blip r:embed="rId4"/>
          <a:srcRect l="17472" t="18661" r="18498" b="4876"/>
          <a:stretch/>
        </p:blipFill>
        <p:spPr>
          <a:xfrm>
            <a:off x="3093613" y="1556372"/>
            <a:ext cx="6942407" cy="4490673"/>
          </a:xfrm>
          <a:prstGeom prst="rect">
            <a:avLst/>
          </a:prstGeom>
          <a:ln>
            <a:solidFill>
              <a:srgbClr val="115A9F"/>
            </a:solidFill>
          </a:ln>
        </p:spPr>
      </p:pic>
      <p:pic>
        <p:nvPicPr>
          <p:cNvPr id="6" name="Image 1">
            <a:extLst>
              <a:ext uri="{FF2B5EF4-FFF2-40B4-BE49-F238E27FC236}">
                <a16:creationId xmlns:a16="http://schemas.microsoft.com/office/drawing/2014/main" xmlns="" id="{1FFC2662-F0B4-47D8-5AE7-819491AA826C}"/>
              </a:ext>
            </a:extLst>
          </p:cNvPr>
          <p:cNvPicPr>
            <a:picLocks noChangeAspect="1"/>
          </p:cNvPicPr>
          <p:nvPr/>
        </p:nvPicPr>
        <p:blipFill rotWithShape="1">
          <a:blip r:embed="rId4"/>
          <a:srcRect l="71202" t="30867" r="20223" b="64349"/>
          <a:stretch/>
        </p:blipFill>
        <p:spPr>
          <a:xfrm>
            <a:off x="8862431" y="2232363"/>
            <a:ext cx="1166386" cy="352478"/>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4274967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31C13AF1-1FC4-E074-C22B-7FD4741019B5}"/>
              </a:ext>
            </a:extLst>
          </p:cNvPr>
          <p:cNvGrpSpPr/>
          <p:nvPr/>
        </p:nvGrpSpPr>
        <p:grpSpPr>
          <a:xfrm>
            <a:off x="10343015" y="1556372"/>
            <a:ext cx="1627828" cy="1130056"/>
            <a:chOff x="9979867" y="3457608"/>
            <a:chExt cx="1627828" cy="1130056"/>
          </a:xfrm>
        </p:grpSpPr>
        <p:sp>
          <p:nvSpPr>
            <p:cNvPr id="29" name="Oval 28">
              <a:extLst>
                <a:ext uri="{FF2B5EF4-FFF2-40B4-BE49-F238E27FC236}">
                  <a16:creationId xmlns:a16="http://schemas.microsoft.com/office/drawing/2014/main" xmlns="" id="{2DF56BEF-DF6B-5ABD-AD79-487973DE83E5}"/>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Oval 29">
              <a:extLst>
                <a:ext uri="{FF2B5EF4-FFF2-40B4-BE49-F238E27FC236}">
                  <a16:creationId xmlns:a16="http://schemas.microsoft.com/office/drawing/2014/main" xmlns="" id="{B270D4E4-9ED5-C4E1-DB7C-00451CA861E5}"/>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TextBox 30">
              <a:extLst>
                <a:ext uri="{FF2B5EF4-FFF2-40B4-BE49-F238E27FC236}">
                  <a16:creationId xmlns:a16="http://schemas.microsoft.com/office/drawing/2014/main" xmlns="" id="{716E1D2C-2862-579A-0142-409AAF21FC71}"/>
                </a:ext>
              </a:extLst>
            </p:cNvPr>
            <p:cNvSpPr txBox="1"/>
            <p:nvPr/>
          </p:nvSpPr>
          <p:spPr>
            <a:xfrm>
              <a:off x="9979867" y="3653304"/>
              <a:ext cx="1627828" cy="738664"/>
            </a:xfrm>
            <a:prstGeom prst="rect">
              <a:avLst/>
            </a:prstGeom>
            <a:solidFill>
              <a:schemeClr val="bg1"/>
            </a:solidFill>
          </p:spPr>
          <p:txBody>
            <a:bodyPr wrap="square" tIns="0" bIns="0" rtlCol="0">
              <a:spAutoFit/>
            </a:bodyPr>
            <a:lstStyle/>
            <a:p>
              <a:pPr algn="ctr"/>
              <a:r>
                <a:rPr lang="x-none" sz="2400" dirty="0">
                  <a:solidFill>
                    <a:srgbClr val="FF0000"/>
                  </a:solidFill>
                  <a:latin typeface="+mj-lt"/>
                </a:rPr>
                <a:t>Candidats HORS DAP</a:t>
              </a:r>
            </a:p>
          </p:txBody>
        </p:sp>
      </p:grp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2" y="1619523"/>
            <a:ext cx="2167324" cy="1569660"/>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Voici comment doit apparaitre votre parcours.</a:t>
            </a:r>
          </a:p>
          <a:p>
            <a:endParaRPr lang="fr-FR" sz="1600" dirty="0"/>
          </a:p>
          <a:p>
            <a:r>
              <a:rPr lang="fr-FR" sz="1600" dirty="0"/>
              <a:t> Tous les niveaux doivent afficher la mention « </a:t>
            </a:r>
            <a:r>
              <a:rPr lang="fr-FR" sz="1600" dirty="0">
                <a:solidFill>
                  <a:srgbClr val="00B050"/>
                </a:solidFill>
              </a:rPr>
              <a:t>Complet</a:t>
            </a:r>
            <a:r>
              <a:rPr lang="fr-FR" sz="1600" dirty="0"/>
              <a:t> »!</a:t>
            </a:r>
          </a:p>
        </p:txBody>
      </p:sp>
      <p:pic>
        <p:nvPicPr>
          <p:cNvPr id="7" name="Image 1">
            <a:extLst>
              <a:ext uri="{FF2B5EF4-FFF2-40B4-BE49-F238E27FC236}">
                <a16:creationId xmlns:a16="http://schemas.microsoft.com/office/drawing/2014/main" xmlns="" id="{9629A9D9-F419-6AEC-14A3-428EDFC1C393}"/>
              </a:ext>
            </a:extLst>
          </p:cNvPr>
          <p:cNvPicPr>
            <a:picLocks noChangeAspect="1"/>
          </p:cNvPicPr>
          <p:nvPr/>
        </p:nvPicPr>
        <p:blipFill rotWithShape="1">
          <a:blip r:embed="rId4"/>
          <a:srcRect l="17396" t="10217" r="18214" b="6674"/>
          <a:stretch/>
        </p:blipFill>
        <p:spPr>
          <a:xfrm>
            <a:off x="3443664" y="1752068"/>
            <a:ext cx="6838203" cy="4308755"/>
          </a:xfrm>
          <a:prstGeom prst="rect">
            <a:avLst/>
          </a:prstGeom>
          <a:ln>
            <a:solidFill>
              <a:srgbClr val="115A9F"/>
            </a:solidFill>
          </a:ln>
        </p:spPr>
      </p:pic>
      <p:pic>
        <p:nvPicPr>
          <p:cNvPr id="2" name="Image 1">
            <a:extLst>
              <a:ext uri="{FF2B5EF4-FFF2-40B4-BE49-F238E27FC236}">
                <a16:creationId xmlns:a16="http://schemas.microsoft.com/office/drawing/2014/main" xmlns="" id="{EF1E2653-9F12-3B55-BD17-CD3665152504}"/>
              </a:ext>
            </a:extLst>
          </p:cNvPr>
          <p:cNvPicPr>
            <a:picLocks noChangeAspect="1"/>
          </p:cNvPicPr>
          <p:nvPr/>
        </p:nvPicPr>
        <p:blipFill rotWithShape="1">
          <a:blip r:embed="rId4"/>
          <a:srcRect l="18605" t="41617" r="77453" b="53728"/>
          <a:stretch/>
        </p:blipFill>
        <p:spPr>
          <a:xfrm>
            <a:off x="3553718" y="3389196"/>
            <a:ext cx="553758" cy="319186"/>
          </a:xfrm>
          <a:prstGeom prst="rect">
            <a:avLst/>
          </a:prstGeom>
          <a:ln w="19050">
            <a:noFill/>
          </a:ln>
          <a:effectLst>
            <a:glow rad="63500">
              <a:srgbClr val="FF0000">
                <a:alpha val="40000"/>
              </a:srgbClr>
            </a:glow>
          </a:effectLst>
        </p:spPr>
      </p:pic>
      <p:pic>
        <p:nvPicPr>
          <p:cNvPr id="3" name="Image 1">
            <a:extLst>
              <a:ext uri="{FF2B5EF4-FFF2-40B4-BE49-F238E27FC236}">
                <a16:creationId xmlns:a16="http://schemas.microsoft.com/office/drawing/2014/main" xmlns="" id="{FEF413AD-1F68-C3FE-5788-5F150FF4CA11}"/>
              </a:ext>
            </a:extLst>
          </p:cNvPr>
          <p:cNvPicPr>
            <a:picLocks noChangeAspect="1"/>
          </p:cNvPicPr>
          <p:nvPr/>
        </p:nvPicPr>
        <p:blipFill rotWithShape="1">
          <a:blip r:embed="rId4"/>
          <a:srcRect l="18605" t="41617" r="77453" b="53728"/>
          <a:stretch/>
        </p:blipFill>
        <p:spPr>
          <a:xfrm>
            <a:off x="3553718" y="4405823"/>
            <a:ext cx="553758" cy="319186"/>
          </a:xfrm>
          <a:prstGeom prst="rect">
            <a:avLst/>
          </a:prstGeom>
          <a:ln w="19050">
            <a:noFill/>
          </a:ln>
          <a:effectLst>
            <a:glow rad="63500">
              <a:srgbClr val="FF0000">
                <a:alpha val="40000"/>
              </a:srgbClr>
            </a:glow>
          </a:effectLst>
        </p:spPr>
      </p:pic>
      <p:pic>
        <p:nvPicPr>
          <p:cNvPr id="5" name="Image 1">
            <a:extLst>
              <a:ext uri="{FF2B5EF4-FFF2-40B4-BE49-F238E27FC236}">
                <a16:creationId xmlns:a16="http://schemas.microsoft.com/office/drawing/2014/main" xmlns="" id="{463928A1-582A-BD25-92B7-991BD3CD3DF5}"/>
              </a:ext>
            </a:extLst>
          </p:cNvPr>
          <p:cNvPicPr>
            <a:picLocks noChangeAspect="1"/>
          </p:cNvPicPr>
          <p:nvPr/>
        </p:nvPicPr>
        <p:blipFill rotWithShape="1">
          <a:blip r:embed="rId4"/>
          <a:srcRect l="18605" t="41617" r="77453" b="53728"/>
          <a:stretch/>
        </p:blipFill>
        <p:spPr>
          <a:xfrm>
            <a:off x="3553718" y="5422450"/>
            <a:ext cx="553758" cy="319186"/>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2943744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2" y="1613118"/>
            <a:ext cx="2167324" cy="1815882"/>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Les titulaires d’un bac libanais </a:t>
            </a:r>
          </a:p>
          <a:p>
            <a:r>
              <a:rPr lang="fr-FR" sz="1600" dirty="0"/>
              <a:t>doivent justifier d’un test de français DELF, DALF ou TCF et compléter la section « Mes tests et examens de français »</a:t>
            </a:r>
          </a:p>
        </p:txBody>
      </p:sp>
      <p:pic>
        <p:nvPicPr>
          <p:cNvPr id="2" name="Image 1">
            <a:extLst>
              <a:ext uri="{FF2B5EF4-FFF2-40B4-BE49-F238E27FC236}">
                <a16:creationId xmlns:a16="http://schemas.microsoft.com/office/drawing/2014/main" xmlns="" id="{EA71C4B2-4A83-D1E2-54D0-E319FB1EA76C}"/>
              </a:ext>
            </a:extLst>
          </p:cNvPr>
          <p:cNvPicPr>
            <a:picLocks noChangeAspect="1"/>
          </p:cNvPicPr>
          <p:nvPr/>
        </p:nvPicPr>
        <p:blipFill rotWithShape="1">
          <a:blip r:embed="rId4"/>
          <a:srcRect l="16740" t="31154" r="17847" b="9615"/>
          <a:stretch/>
        </p:blipFill>
        <p:spPr>
          <a:xfrm>
            <a:off x="3108325" y="1707624"/>
            <a:ext cx="7597838" cy="3849763"/>
          </a:xfrm>
          <a:prstGeom prst="rect">
            <a:avLst/>
          </a:prstGeom>
          <a:ln>
            <a:solidFill>
              <a:srgbClr val="115A9F"/>
            </a:solidFill>
          </a:ln>
        </p:spPr>
      </p:pic>
    </p:spTree>
    <p:extLst>
      <p:ext uri="{BB962C8B-B14F-4D97-AF65-F5344CB8AC3E}">
        <p14:creationId xmlns:p14="http://schemas.microsoft.com/office/powerpoint/2010/main" val="550276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2" y="2281407"/>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Sélectionnez le test de français que vous avez </a:t>
            </a:r>
            <a:r>
              <a:rPr lang="fr-FR" sz="1600" dirty="0" smtClean="0"/>
              <a:t>validé</a:t>
            </a:r>
            <a:endParaRPr lang="fr-FR" sz="1600" dirty="0"/>
          </a:p>
        </p:txBody>
      </p:sp>
      <p:pic>
        <p:nvPicPr>
          <p:cNvPr id="3" name="Image 1">
            <a:extLst>
              <a:ext uri="{FF2B5EF4-FFF2-40B4-BE49-F238E27FC236}">
                <a16:creationId xmlns:a16="http://schemas.microsoft.com/office/drawing/2014/main" xmlns="" id="{9FCFD2BC-11B3-7E6F-51DF-F3B9892A97F3}"/>
              </a:ext>
            </a:extLst>
          </p:cNvPr>
          <p:cNvPicPr>
            <a:picLocks noChangeAspect="1"/>
          </p:cNvPicPr>
          <p:nvPr/>
        </p:nvPicPr>
        <p:blipFill rotWithShape="1">
          <a:blip r:embed="rId4"/>
          <a:srcRect l="17790" t="21323" r="18897" b="38958"/>
          <a:stretch/>
        </p:blipFill>
        <p:spPr>
          <a:xfrm>
            <a:off x="3108326" y="2266945"/>
            <a:ext cx="7597838" cy="2758679"/>
          </a:xfrm>
          <a:prstGeom prst="rect">
            <a:avLst/>
          </a:prstGeom>
          <a:ln>
            <a:solidFill>
              <a:srgbClr val="115A9F"/>
            </a:solidFill>
          </a:ln>
        </p:spPr>
      </p:pic>
    </p:spTree>
    <p:extLst>
      <p:ext uri="{BB962C8B-B14F-4D97-AF65-F5344CB8AC3E}">
        <p14:creationId xmlns:p14="http://schemas.microsoft.com/office/powerpoint/2010/main" val="1882601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2" y="1886738"/>
            <a:ext cx="2167324"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Complétez la fiche puis cliquez sur « Enregistrer »</a:t>
            </a:r>
          </a:p>
        </p:txBody>
      </p:sp>
      <p:pic>
        <p:nvPicPr>
          <p:cNvPr id="2" name="Image 1">
            <a:extLst>
              <a:ext uri="{FF2B5EF4-FFF2-40B4-BE49-F238E27FC236}">
                <a16:creationId xmlns:a16="http://schemas.microsoft.com/office/drawing/2014/main" xmlns="" id="{00F052EA-4F31-6DA8-B3A1-CD7D8C3F1A6A}"/>
              </a:ext>
            </a:extLst>
          </p:cNvPr>
          <p:cNvPicPr>
            <a:picLocks noChangeAspect="1"/>
          </p:cNvPicPr>
          <p:nvPr/>
        </p:nvPicPr>
        <p:blipFill rotWithShape="1">
          <a:blip r:embed="rId4"/>
          <a:srcRect l="16666" t="8255" r="16051" b="10000"/>
          <a:stretch/>
        </p:blipFill>
        <p:spPr>
          <a:xfrm>
            <a:off x="3108325" y="1886738"/>
            <a:ext cx="7597838" cy="4326003"/>
          </a:xfrm>
          <a:prstGeom prst="rect">
            <a:avLst/>
          </a:prstGeom>
          <a:ln>
            <a:solidFill>
              <a:srgbClr val="115A9F"/>
            </a:solidFill>
          </a:ln>
        </p:spPr>
      </p:pic>
      <p:pic>
        <p:nvPicPr>
          <p:cNvPr id="6" name="Image 1">
            <a:extLst>
              <a:ext uri="{FF2B5EF4-FFF2-40B4-BE49-F238E27FC236}">
                <a16:creationId xmlns:a16="http://schemas.microsoft.com/office/drawing/2014/main" xmlns="" id="{6E4FA828-A2C8-830D-0F2B-AB60DA49EA3C}"/>
              </a:ext>
            </a:extLst>
          </p:cNvPr>
          <p:cNvPicPr>
            <a:picLocks noChangeAspect="1"/>
          </p:cNvPicPr>
          <p:nvPr/>
        </p:nvPicPr>
        <p:blipFill rotWithShape="1">
          <a:blip r:embed="rId4"/>
          <a:srcRect l="41367" t="80130" r="49778" b="14021"/>
          <a:stretch/>
        </p:blipFill>
        <p:spPr>
          <a:xfrm>
            <a:off x="5437163" y="5660189"/>
            <a:ext cx="1033976" cy="369876"/>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759509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2" y="2295974"/>
            <a:ext cx="2167324" cy="1815882"/>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Téléchargez votre attestation de réussite du test de français en cliquant  sur « Justificatifs »</a:t>
            </a:r>
          </a:p>
          <a:p>
            <a:endParaRPr lang="fr-FR" sz="1600" dirty="0"/>
          </a:p>
          <a:p>
            <a:endParaRPr lang="fr-FR" sz="1600" dirty="0"/>
          </a:p>
        </p:txBody>
      </p:sp>
      <p:pic>
        <p:nvPicPr>
          <p:cNvPr id="3" name="Image 1">
            <a:extLst>
              <a:ext uri="{FF2B5EF4-FFF2-40B4-BE49-F238E27FC236}">
                <a16:creationId xmlns:a16="http://schemas.microsoft.com/office/drawing/2014/main" xmlns="" id="{BD6FB89A-A96F-A82A-6934-BDFE13D2EF93}"/>
              </a:ext>
            </a:extLst>
          </p:cNvPr>
          <p:cNvPicPr>
            <a:picLocks noChangeAspect="1"/>
          </p:cNvPicPr>
          <p:nvPr/>
        </p:nvPicPr>
        <p:blipFill rotWithShape="1">
          <a:blip r:embed="rId4"/>
          <a:srcRect l="17707" t="25581" r="17014" b="29230"/>
          <a:stretch/>
        </p:blipFill>
        <p:spPr>
          <a:xfrm>
            <a:off x="3191986" y="1913206"/>
            <a:ext cx="7514177" cy="3516043"/>
          </a:xfrm>
          <a:prstGeom prst="rect">
            <a:avLst/>
          </a:prstGeom>
          <a:ln>
            <a:solidFill>
              <a:srgbClr val="115A9F"/>
            </a:solidFill>
          </a:ln>
        </p:spPr>
      </p:pic>
      <p:pic>
        <p:nvPicPr>
          <p:cNvPr id="8" name="Image 1">
            <a:extLst>
              <a:ext uri="{FF2B5EF4-FFF2-40B4-BE49-F238E27FC236}">
                <a16:creationId xmlns:a16="http://schemas.microsoft.com/office/drawing/2014/main" xmlns="" id="{B8FFEE86-832D-DD99-65F9-F0EA868B6F96}"/>
              </a:ext>
            </a:extLst>
          </p:cNvPr>
          <p:cNvPicPr>
            <a:picLocks noChangeAspect="1"/>
          </p:cNvPicPr>
          <p:nvPr/>
        </p:nvPicPr>
        <p:blipFill rotWithShape="1">
          <a:blip r:embed="rId5"/>
          <a:srcRect l="71202" t="30867" r="20223" b="64349"/>
          <a:stretch/>
        </p:blipFill>
        <p:spPr>
          <a:xfrm>
            <a:off x="9177264" y="4483194"/>
            <a:ext cx="1166386" cy="352478"/>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2738847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2" y="1970520"/>
            <a:ext cx="2167324"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La section mes tests et examens de français doit afficher la mention « </a:t>
            </a:r>
            <a:r>
              <a:rPr lang="fr-FR" sz="1600" dirty="0">
                <a:solidFill>
                  <a:srgbClr val="00B050"/>
                </a:solidFill>
              </a:rPr>
              <a:t>Complet</a:t>
            </a:r>
            <a:r>
              <a:rPr lang="fr-FR" sz="1600" dirty="0"/>
              <a:t> »</a:t>
            </a:r>
          </a:p>
        </p:txBody>
      </p:sp>
      <p:pic>
        <p:nvPicPr>
          <p:cNvPr id="2" name="Image 1">
            <a:extLst>
              <a:ext uri="{FF2B5EF4-FFF2-40B4-BE49-F238E27FC236}">
                <a16:creationId xmlns:a16="http://schemas.microsoft.com/office/drawing/2014/main" xmlns="" id="{1D8E32BD-5B97-B316-3AD3-27C3B8E4C180}"/>
              </a:ext>
            </a:extLst>
          </p:cNvPr>
          <p:cNvPicPr>
            <a:picLocks noChangeAspect="1"/>
          </p:cNvPicPr>
          <p:nvPr/>
        </p:nvPicPr>
        <p:blipFill rotWithShape="1">
          <a:blip r:embed="rId4"/>
          <a:srcRect l="17183" t="20343" r="17722" b="35821"/>
          <a:stretch/>
        </p:blipFill>
        <p:spPr>
          <a:xfrm>
            <a:off x="3205441" y="2099045"/>
            <a:ext cx="7500722" cy="3447673"/>
          </a:xfrm>
          <a:prstGeom prst="rect">
            <a:avLst/>
          </a:prstGeom>
          <a:ln>
            <a:solidFill>
              <a:srgbClr val="115A9F"/>
            </a:solidFill>
          </a:ln>
        </p:spPr>
      </p:pic>
      <p:pic>
        <p:nvPicPr>
          <p:cNvPr id="5" name="Image 1">
            <a:extLst>
              <a:ext uri="{FF2B5EF4-FFF2-40B4-BE49-F238E27FC236}">
                <a16:creationId xmlns:a16="http://schemas.microsoft.com/office/drawing/2014/main" xmlns="" id="{277EDF43-2166-CDF7-6599-755F1241BD98}"/>
              </a:ext>
            </a:extLst>
          </p:cNvPr>
          <p:cNvPicPr>
            <a:picLocks noChangeAspect="1"/>
          </p:cNvPicPr>
          <p:nvPr/>
        </p:nvPicPr>
        <p:blipFill rotWithShape="1">
          <a:blip r:embed="rId5"/>
          <a:srcRect l="18605" t="41617" r="77453" b="53728"/>
          <a:stretch/>
        </p:blipFill>
        <p:spPr>
          <a:xfrm>
            <a:off x="3205441" y="4276448"/>
            <a:ext cx="713416" cy="411212"/>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422485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2" y="2036308"/>
            <a:ext cx="2167324" cy="1815882"/>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Si vous n’avez pas encore validé votre test de français, téléchargez votre convocation au test dans la section « Mon niveau de français » en cliquant sur « Modifier »</a:t>
            </a:r>
          </a:p>
        </p:txBody>
      </p:sp>
      <p:pic>
        <p:nvPicPr>
          <p:cNvPr id="5" name="Image 2">
            <a:extLst>
              <a:ext uri="{FF2B5EF4-FFF2-40B4-BE49-F238E27FC236}">
                <a16:creationId xmlns:a16="http://schemas.microsoft.com/office/drawing/2014/main" xmlns="" id="{3874E9B3-6F45-B467-74A7-844087D9A17E}"/>
              </a:ext>
            </a:extLst>
          </p:cNvPr>
          <p:cNvPicPr>
            <a:picLocks noChangeAspect="1"/>
          </p:cNvPicPr>
          <p:nvPr/>
        </p:nvPicPr>
        <p:blipFill rotWithShape="1">
          <a:blip r:embed="rId4"/>
          <a:srcRect l="16837" t="10385" r="17421" b="49726"/>
          <a:stretch/>
        </p:blipFill>
        <p:spPr>
          <a:xfrm>
            <a:off x="3108326" y="2144637"/>
            <a:ext cx="7481832" cy="2441428"/>
          </a:xfrm>
          <a:prstGeom prst="rect">
            <a:avLst/>
          </a:prstGeom>
          <a:ln>
            <a:solidFill>
              <a:srgbClr val="115A9F"/>
            </a:solidFill>
          </a:ln>
        </p:spPr>
      </p:pic>
      <p:pic>
        <p:nvPicPr>
          <p:cNvPr id="7" name="Image 2">
            <a:extLst>
              <a:ext uri="{FF2B5EF4-FFF2-40B4-BE49-F238E27FC236}">
                <a16:creationId xmlns:a16="http://schemas.microsoft.com/office/drawing/2014/main" xmlns="" id="{9B4F681B-6AFA-9855-5747-0386BEB141ED}"/>
              </a:ext>
            </a:extLst>
          </p:cNvPr>
          <p:cNvPicPr>
            <a:picLocks noChangeAspect="1"/>
          </p:cNvPicPr>
          <p:nvPr/>
        </p:nvPicPr>
        <p:blipFill rotWithShape="1">
          <a:blip r:embed="rId4"/>
          <a:srcRect l="72197" t="40483" r="19295" b="53908"/>
          <a:stretch/>
        </p:blipFill>
        <p:spPr>
          <a:xfrm>
            <a:off x="9231221" y="3924888"/>
            <a:ext cx="1358936" cy="485334"/>
          </a:xfrm>
          <a:prstGeom prst="rect">
            <a:avLst/>
          </a:prstGeom>
          <a:ln w="19050">
            <a:noFill/>
          </a:ln>
          <a:effectLst>
            <a:glow rad="63500">
              <a:srgbClr val="FF0000">
                <a:alpha val="40000"/>
              </a:srgbClr>
            </a:glow>
          </a:effectLst>
        </p:spPr>
      </p:pic>
      <p:pic>
        <p:nvPicPr>
          <p:cNvPr id="2" name="Image 1"/>
          <p:cNvPicPr>
            <a:picLocks noChangeAspect="1"/>
          </p:cNvPicPr>
          <p:nvPr/>
        </p:nvPicPr>
        <p:blipFill>
          <a:blip r:embed="rId5"/>
          <a:stretch>
            <a:fillRect/>
          </a:stretch>
        </p:blipFill>
        <p:spPr>
          <a:xfrm>
            <a:off x="413858" y="1392482"/>
            <a:ext cx="548688" cy="755970"/>
          </a:xfrm>
          <a:prstGeom prst="rect">
            <a:avLst/>
          </a:prstGeom>
        </p:spPr>
      </p:pic>
    </p:spTree>
    <p:extLst>
      <p:ext uri="{BB962C8B-B14F-4D97-AF65-F5344CB8AC3E}">
        <p14:creationId xmlns:p14="http://schemas.microsoft.com/office/powerpoint/2010/main" val="6573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ZoneTexte 15">
            <a:extLst>
              <a:ext uri="{FF2B5EF4-FFF2-40B4-BE49-F238E27FC236}">
                <a16:creationId xmlns:a16="http://schemas.microsoft.com/office/drawing/2014/main" xmlns="" id="{F59BC92E-DCF2-8601-83C3-B109D75D41AC}"/>
              </a:ext>
            </a:extLst>
          </p:cNvPr>
          <p:cNvSpPr txBox="1"/>
          <p:nvPr/>
        </p:nvSpPr>
        <p:spPr>
          <a:xfrm rot="10800000" flipV="1">
            <a:off x="364202" y="2072144"/>
            <a:ext cx="2167324" cy="2062103"/>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Les titulaires d’un bac français ne doivent pas compléter la section « Mes tests et examens de français » mais la rubrique « Mon niveau de français » en cliquant sur Modifier</a:t>
            </a:r>
          </a:p>
        </p:txBody>
      </p:sp>
      <p:grpSp>
        <p:nvGrpSpPr>
          <p:cNvPr id="10" name="Group 9">
            <a:extLst>
              <a:ext uri="{FF2B5EF4-FFF2-40B4-BE49-F238E27FC236}">
                <a16:creationId xmlns:a16="http://schemas.microsoft.com/office/drawing/2014/main" xmlns="" id="{0A94C640-0628-3F1C-C25C-95260608592C}"/>
              </a:ext>
            </a:extLst>
          </p:cNvPr>
          <p:cNvGrpSpPr/>
          <p:nvPr/>
        </p:nvGrpSpPr>
        <p:grpSpPr>
          <a:xfrm>
            <a:off x="10343015" y="1556372"/>
            <a:ext cx="1627828" cy="1130056"/>
            <a:chOff x="10343015" y="1556372"/>
            <a:chExt cx="1627828" cy="1130056"/>
          </a:xfrm>
        </p:grpSpPr>
        <p:sp>
          <p:nvSpPr>
            <p:cNvPr id="12" name="Oval 11">
              <a:extLst>
                <a:ext uri="{FF2B5EF4-FFF2-40B4-BE49-F238E27FC236}">
                  <a16:creationId xmlns:a16="http://schemas.microsoft.com/office/drawing/2014/main" xmlns="" id="{CB37BAEB-0680-B599-6583-DDABEE66D4CF}"/>
                </a:ext>
              </a:extLst>
            </p:cNvPr>
            <p:cNvSpPr/>
            <p:nvPr/>
          </p:nvSpPr>
          <p:spPr>
            <a:xfrm>
              <a:off x="10598107" y="1556372"/>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Oval 12">
              <a:extLst>
                <a:ext uri="{FF2B5EF4-FFF2-40B4-BE49-F238E27FC236}">
                  <a16:creationId xmlns:a16="http://schemas.microsoft.com/office/drawing/2014/main" xmlns="" id="{D7B19FD4-501C-F745-3FEF-F0CC93D66694}"/>
                </a:ext>
              </a:extLst>
            </p:cNvPr>
            <p:cNvSpPr/>
            <p:nvPr/>
          </p:nvSpPr>
          <p:spPr>
            <a:xfrm>
              <a:off x="10656037" y="1605511"/>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TextBox 13">
              <a:extLst>
                <a:ext uri="{FF2B5EF4-FFF2-40B4-BE49-F238E27FC236}">
                  <a16:creationId xmlns:a16="http://schemas.microsoft.com/office/drawing/2014/main" xmlns="" id="{BDB903AE-5BF3-6C57-F39F-95FDB88D7FC6}"/>
                </a:ext>
              </a:extLst>
            </p:cNvPr>
            <p:cNvSpPr txBox="1"/>
            <p:nvPr/>
          </p:nvSpPr>
          <p:spPr>
            <a:xfrm>
              <a:off x="10343015" y="1844401"/>
              <a:ext cx="1627828" cy="553998"/>
            </a:xfrm>
            <a:prstGeom prst="rect">
              <a:avLst/>
            </a:prstGeom>
            <a:solidFill>
              <a:schemeClr val="bg1"/>
            </a:solidFill>
          </p:spPr>
          <p:txBody>
            <a:bodyPr wrap="square" tIns="0" bIns="0" rtlCol="0">
              <a:spAutoFit/>
            </a:bodyPr>
            <a:lstStyle/>
            <a:p>
              <a:pPr algn="ctr"/>
              <a:r>
                <a:rPr lang="x-none" dirty="0">
                  <a:solidFill>
                    <a:srgbClr val="FF0000"/>
                  </a:solidFill>
                  <a:latin typeface="+mj-lt"/>
                </a:rPr>
                <a:t>Titulaires bac français</a:t>
              </a:r>
            </a:p>
          </p:txBody>
        </p:sp>
      </p:grpSp>
      <p:pic>
        <p:nvPicPr>
          <p:cNvPr id="8" name="Image 2">
            <a:extLst>
              <a:ext uri="{FF2B5EF4-FFF2-40B4-BE49-F238E27FC236}">
                <a16:creationId xmlns:a16="http://schemas.microsoft.com/office/drawing/2014/main" xmlns="" id="{A4CA9D35-5E91-380C-4D32-4AF9DF49B6CB}"/>
              </a:ext>
            </a:extLst>
          </p:cNvPr>
          <p:cNvPicPr>
            <a:picLocks noChangeAspect="1"/>
          </p:cNvPicPr>
          <p:nvPr/>
        </p:nvPicPr>
        <p:blipFill rotWithShape="1">
          <a:blip r:embed="rId4"/>
          <a:srcRect l="16837" t="10385" r="17421" b="49726"/>
          <a:stretch/>
        </p:blipFill>
        <p:spPr>
          <a:xfrm>
            <a:off x="3108326" y="2228455"/>
            <a:ext cx="7173541" cy="2357609"/>
          </a:xfrm>
          <a:prstGeom prst="rect">
            <a:avLst/>
          </a:prstGeom>
          <a:ln>
            <a:solidFill>
              <a:srgbClr val="115A9F"/>
            </a:solidFill>
          </a:ln>
        </p:spPr>
      </p:pic>
      <p:pic>
        <p:nvPicPr>
          <p:cNvPr id="9" name="Image 2">
            <a:extLst>
              <a:ext uri="{FF2B5EF4-FFF2-40B4-BE49-F238E27FC236}">
                <a16:creationId xmlns:a16="http://schemas.microsoft.com/office/drawing/2014/main" xmlns="" id="{3E27AB50-6215-11E1-5E5B-A0BC1CAA0130}"/>
              </a:ext>
            </a:extLst>
          </p:cNvPr>
          <p:cNvPicPr>
            <a:picLocks noChangeAspect="1"/>
          </p:cNvPicPr>
          <p:nvPr/>
        </p:nvPicPr>
        <p:blipFill rotWithShape="1">
          <a:blip r:embed="rId4"/>
          <a:srcRect l="72197" t="40483" r="19295" b="53908"/>
          <a:stretch/>
        </p:blipFill>
        <p:spPr>
          <a:xfrm>
            <a:off x="9170073" y="4020185"/>
            <a:ext cx="1111794" cy="397069"/>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1671369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2" y="1769701"/>
            <a:ext cx="2167324" cy="1569660"/>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Sélectionnez « Oui » pour les 2 sections « j’ai passé tout ou partie de ma scolarité en français »</a:t>
            </a:r>
          </a:p>
          <a:p>
            <a:r>
              <a:rPr lang="fr-FR" sz="1600" dirty="0"/>
              <a:t>et « j’ai déjà étudié en français »</a:t>
            </a:r>
          </a:p>
        </p:txBody>
      </p:sp>
      <p:pic>
        <p:nvPicPr>
          <p:cNvPr id="9" name="Image 1">
            <a:extLst>
              <a:ext uri="{FF2B5EF4-FFF2-40B4-BE49-F238E27FC236}">
                <a16:creationId xmlns:a16="http://schemas.microsoft.com/office/drawing/2014/main" xmlns="" id="{03E05E61-D6F9-2DA3-AC4B-6AF9868BEC55}"/>
              </a:ext>
            </a:extLst>
          </p:cNvPr>
          <p:cNvPicPr>
            <a:picLocks noChangeAspect="1"/>
          </p:cNvPicPr>
          <p:nvPr/>
        </p:nvPicPr>
        <p:blipFill rotWithShape="1">
          <a:blip r:embed="rId4"/>
          <a:srcRect l="18591" t="21624" r="15174" b="15064"/>
          <a:stretch/>
        </p:blipFill>
        <p:spPr>
          <a:xfrm>
            <a:off x="3092527" y="1877146"/>
            <a:ext cx="7189340" cy="3340066"/>
          </a:xfrm>
          <a:prstGeom prst="rect">
            <a:avLst/>
          </a:prstGeom>
          <a:ln>
            <a:solidFill>
              <a:srgbClr val="115A9F"/>
            </a:solidFill>
          </a:ln>
        </p:spPr>
      </p:pic>
      <p:pic>
        <p:nvPicPr>
          <p:cNvPr id="8" name="Image 1">
            <a:extLst>
              <a:ext uri="{FF2B5EF4-FFF2-40B4-BE49-F238E27FC236}">
                <a16:creationId xmlns:a16="http://schemas.microsoft.com/office/drawing/2014/main" xmlns="" id="{5219754C-849B-A863-018B-8044FF5F6A66}"/>
              </a:ext>
            </a:extLst>
          </p:cNvPr>
          <p:cNvPicPr>
            <a:picLocks noChangeAspect="1"/>
          </p:cNvPicPr>
          <p:nvPr/>
        </p:nvPicPr>
        <p:blipFill rotWithShape="1">
          <a:blip r:embed="rId5"/>
          <a:srcRect l="31120" t="51888" r="31165" b="45798"/>
          <a:stretch/>
        </p:blipFill>
        <p:spPr>
          <a:xfrm>
            <a:off x="4658853" y="3459485"/>
            <a:ext cx="3594484" cy="119454"/>
          </a:xfrm>
          <a:prstGeom prst="rect">
            <a:avLst/>
          </a:prstGeom>
          <a:ln w="19050">
            <a:noFill/>
          </a:ln>
          <a:effectLst>
            <a:glow rad="63500">
              <a:srgbClr val="FF0000">
                <a:alpha val="40000"/>
              </a:srgbClr>
            </a:glow>
          </a:effectLst>
        </p:spPr>
      </p:pic>
      <p:pic>
        <p:nvPicPr>
          <p:cNvPr id="10" name="Image 1">
            <a:extLst>
              <a:ext uri="{FF2B5EF4-FFF2-40B4-BE49-F238E27FC236}">
                <a16:creationId xmlns:a16="http://schemas.microsoft.com/office/drawing/2014/main" xmlns="" id="{8060C37B-D084-9DF4-D739-FBF1F33F4448}"/>
              </a:ext>
            </a:extLst>
          </p:cNvPr>
          <p:cNvPicPr>
            <a:picLocks noChangeAspect="1"/>
          </p:cNvPicPr>
          <p:nvPr/>
        </p:nvPicPr>
        <p:blipFill rotWithShape="1">
          <a:blip r:embed="rId5"/>
          <a:srcRect l="31120" t="51888" r="31165" b="45798"/>
          <a:stretch/>
        </p:blipFill>
        <p:spPr>
          <a:xfrm>
            <a:off x="4587921" y="4071430"/>
            <a:ext cx="3594484" cy="119454"/>
          </a:xfrm>
          <a:prstGeom prst="rect">
            <a:avLst/>
          </a:prstGeom>
          <a:ln w="19050">
            <a:noFill/>
          </a:ln>
          <a:effectLst>
            <a:glow rad="63500">
              <a:srgbClr val="FF0000">
                <a:alpha val="40000"/>
              </a:srgbClr>
            </a:glow>
          </a:effectLst>
        </p:spPr>
      </p:pic>
      <p:grpSp>
        <p:nvGrpSpPr>
          <p:cNvPr id="16" name="Group 15">
            <a:extLst>
              <a:ext uri="{FF2B5EF4-FFF2-40B4-BE49-F238E27FC236}">
                <a16:creationId xmlns:a16="http://schemas.microsoft.com/office/drawing/2014/main" xmlns="" id="{F0AE3CB7-5AF3-27AC-A4E5-4F6C71AB4813}"/>
              </a:ext>
            </a:extLst>
          </p:cNvPr>
          <p:cNvGrpSpPr/>
          <p:nvPr/>
        </p:nvGrpSpPr>
        <p:grpSpPr>
          <a:xfrm>
            <a:off x="10343015" y="1556372"/>
            <a:ext cx="1627828" cy="1130056"/>
            <a:chOff x="10343015" y="1556372"/>
            <a:chExt cx="1627828" cy="1130056"/>
          </a:xfrm>
        </p:grpSpPr>
        <p:sp>
          <p:nvSpPr>
            <p:cNvPr id="13" name="Oval 12">
              <a:extLst>
                <a:ext uri="{FF2B5EF4-FFF2-40B4-BE49-F238E27FC236}">
                  <a16:creationId xmlns:a16="http://schemas.microsoft.com/office/drawing/2014/main" xmlns="" id="{D5FDC688-EB74-6D73-80A9-57560298A0C9}"/>
                </a:ext>
              </a:extLst>
            </p:cNvPr>
            <p:cNvSpPr/>
            <p:nvPr/>
          </p:nvSpPr>
          <p:spPr>
            <a:xfrm>
              <a:off x="10598107" y="1556372"/>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Oval 13">
              <a:extLst>
                <a:ext uri="{FF2B5EF4-FFF2-40B4-BE49-F238E27FC236}">
                  <a16:creationId xmlns:a16="http://schemas.microsoft.com/office/drawing/2014/main" xmlns="" id="{4DAFE619-CA87-679D-F834-F8F46161B87C}"/>
                </a:ext>
              </a:extLst>
            </p:cNvPr>
            <p:cNvSpPr/>
            <p:nvPr/>
          </p:nvSpPr>
          <p:spPr>
            <a:xfrm>
              <a:off x="10656037" y="1605511"/>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TextBox 14">
              <a:extLst>
                <a:ext uri="{FF2B5EF4-FFF2-40B4-BE49-F238E27FC236}">
                  <a16:creationId xmlns:a16="http://schemas.microsoft.com/office/drawing/2014/main" xmlns="" id="{F751E937-253E-2CAF-6DF8-EEC445059C40}"/>
                </a:ext>
              </a:extLst>
            </p:cNvPr>
            <p:cNvSpPr txBox="1"/>
            <p:nvPr/>
          </p:nvSpPr>
          <p:spPr>
            <a:xfrm>
              <a:off x="10343015" y="1844401"/>
              <a:ext cx="1627828" cy="553998"/>
            </a:xfrm>
            <a:prstGeom prst="rect">
              <a:avLst/>
            </a:prstGeom>
            <a:solidFill>
              <a:schemeClr val="bg1"/>
            </a:solidFill>
          </p:spPr>
          <p:txBody>
            <a:bodyPr wrap="square" tIns="0" bIns="0" rtlCol="0">
              <a:spAutoFit/>
            </a:bodyPr>
            <a:lstStyle/>
            <a:p>
              <a:pPr algn="ctr"/>
              <a:r>
                <a:rPr lang="x-none" dirty="0">
                  <a:solidFill>
                    <a:srgbClr val="FF0000"/>
                  </a:solidFill>
                  <a:latin typeface="+mj-lt"/>
                </a:rPr>
                <a:t>Titulaires bac français</a:t>
              </a:r>
            </a:p>
          </p:txBody>
        </p:sp>
      </p:grpSp>
    </p:spTree>
    <p:extLst>
      <p:ext uri="{BB962C8B-B14F-4D97-AF65-F5344CB8AC3E}">
        <p14:creationId xmlns:p14="http://schemas.microsoft.com/office/powerpoint/2010/main" val="736070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3026130" y="359788"/>
            <a:ext cx="7354533"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III.  DAP ou HORS DAP?</a:t>
            </a:r>
          </a:p>
        </p:txBody>
      </p:sp>
      <p:sp>
        <p:nvSpPr>
          <p:cNvPr id="12" name="ZoneTexte 11"/>
          <p:cNvSpPr txBox="1"/>
          <p:nvPr/>
        </p:nvSpPr>
        <p:spPr>
          <a:xfrm>
            <a:off x="2461846" y="2179382"/>
            <a:ext cx="7723471" cy="2900794"/>
          </a:xfrm>
          <a:prstGeom prst="rect">
            <a:avLst/>
          </a:prstGeom>
          <a:noFill/>
        </p:spPr>
        <p:txBody>
          <a:bodyPr wrap="square" rtlCol="0">
            <a:spAutoFit/>
          </a:bodyPr>
          <a:lstStyle/>
          <a:p>
            <a:pPr marL="342900" marR="8890" lvl="0" indent="-342900" algn="just" fontAlgn="auto">
              <a:lnSpc>
                <a:spcPct val="100000"/>
              </a:lnSpc>
              <a:spcBef>
                <a:spcPts val="100"/>
              </a:spcBef>
              <a:buClr>
                <a:srgbClr val="FF0000"/>
              </a:buClr>
              <a:buSzPct val="80000"/>
              <a:buFont typeface="Arial" panose="020B0604020202020204" pitchFamily="34" charset="0"/>
              <a:buChar char="•"/>
              <a:defRPr/>
            </a:pPr>
            <a:r>
              <a:rPr lang="fr-FR" sz="2000" spc="-50" dirty="0">
                <a:solidFill>
                  <a:srgbClr val="02519A"/>
                </a:solidFill>
                <a:latin typeface="+mj-lt"/>
                <a:cs typeface="Microsoft Sans Serif" panose="020B0604020202020204" pitchFamily="34" charset="0"/>
              </a:rPr>
              <a:t>La procédure DAP (Demande d’Accord Préalable) s’adresse aux étudiants titulaires ou futurs titulaires d'un bac libanais qui souhaitent s'inscrire en 1ère année de licence (DAP BLANCHE) ou dans un cycle d'architecture (DAP JAUNE).</a:t>
            </a:r>
          </a:p>
          <a:p>
            <a:pPr marL="342900" marR="8890" lvl="0" indent="-342900" algn="just" fontAlgn="auto">
              <a:lnSpc>
                <a:spcPct val="100000"/>
              </a:lnSpc>
              <a:spcBef>
                <a:spcPts val="100"/>
              </a:spcBef>
              <a:buClr>
                <a:srgbClr val="FF0000"/>
              </a:buClr>
              <a:buSzPct val="80000"/>
              <a:buFont typeface="Arial" panose="020B0604020202020204" pitchFamily="34" charset="0"/>
              <a:buChar char="•"/>
              <a:defRPr/>
            </a:pPr>
            <a:endParaRPr lang="fr-FR" sz="2000" spc="-50" dirty="0">
              <a:solidFill>
                <a:srgbClr val="02519A"/>
              </a:solidFill>
              <a:latin typeface="+mj-lt"/>
              <a:cs typeface="Microsoft Sans Serif" panose="020B0604020202020204" pitchFamily="34" charset="0"/>
            </a:endParaRPr>
          </a:p>
          <a:p>
            <a:pPr marL="342900" marR="8890" lvl="0" indent="-342900" algn="just" fontAlgn="auto">
              <a:lnSpc>
                <a:spcPct val="100000"/>
              </a:lnSpc>
              <a:spcBef>
                <a:spcPts val="100"/>
              </a:spcBef>
              <a:buClr>
                <a:srgbClr val="FF0000"/>
              </a:buClr>
              <a:buSzPct val="80000"/>
              <a:buFont typeface="Arial" panose="020B0604020202020204" pitchFamily="34" charset="0"/>
              <a:buChar char="•"/>
              <a:defRPr/>
            </a:pPr>
            <a:endParaRPr lang="fr-FR" sz="2000" spc="-50" dirty="0">
              <a:solidFill>
                <a:srgbClr val="02519A"/>
              </a:solidFill>
              <a:latin typeface="+mj-lt"/>
              <a:cs typeface="Microsoft Sans Serif" panose="020B0604020202020204" pitchFamily="34" charset="0"/>
            </a:endParaRPr>
          </a:p>
          <a:p>
            <a:pPr marL="342900" marR="8890" lvl="0" indent="-342900" algn="just" fontAlgn="auto">
              <a:lnSpc>
                <a:spcPct val="100000"/>
              </a:lnSpc>
              <a:spcBef>
                <a:spcPts val="100"/>
              </a:spcBef>
              <a:buClr>
                <a:srgbClr val="FF0000"/>
              </a:buClr>
              <a:buSzPct val="80000"/>
              <a:buFont typeface="Arial" panose="020B0604020202020204" pitchFamily="34" charset="0"/>
              <a:buChar char="•"/>
              <a:defRPr/>
            </a:pPr>
            <a:r>
              <a:rPr lang="fr-FR" sz="2000" spc="-50" dirty="0">
                <a:solidFill>
                  <a:srgbClr val="02519A"/>
                </a:solidFill>
                <a:latin typeface="+mj-lt"/>
                <a:cs typeface="Microsoft Sans Serif" panose="020B0604020202020204" pitchFamily="34" charset="0"/>
              </a:rPr>
              <a:t>La procédure HORS DAP s’adresse aux étudiants souhaitant poursuivre leurs études en L2, L3, M1, </a:t>
            </a:r>
            <a:r>
              <a:rPr lang="fr-FR" sz="2000" spc="-50" dirty="0" smtClean="0">
                <a:solidFill>
                  <a:srgbClr val="02519A"/>
                </a:solidFill>
                <a:latin typeface="+mj-lt"/>
                <a:cs typeface="Microsoft Sans Serif" panose="020B0604020202020204" pitchFamily="34" charset="0"/>
              </a:rPr>
              <a:t>M2, dans </a:t>
            </a:r>
            <a:r>
              <a:rPr lang="fr-FR" sz="2000" spc="-50" dirty="0">
                <a:solidFill>
                  <a:srgbClr val="02519A"/>
                </a:solidFill>
                <a:latin typeface="+mj-lt"/>
                <a:cs typeface="Microsoft Sans Serif" panose="020B0604020202020204" pitchFamily="34" charset="0"/>
              </a:rPr>
              <a:t>les écoles d’ingénieur, écoles de commerce et écoles d’art.</a:t>
            </a:r>
          </a:p>
        </p:txBody>
      </p:sp>
      <p:pic>
        <p:nvPicPr>
          <p:cNvPr id="4" name="Picture 1" descr="V:\pves\Espaces\Ligne graphique Carré Noir\pictos_charte_cf\pictos\CAMPUS_FRANCE__PICTO_CHARTE_20170322\CAMPUS_FRANCE__PICTO_CHARTE_20170322_PNG\CAMPUS_FRANCE__PICTO_CHARTE_20170322-02.png">
            <a:extLst>
              <a:ext uri="{FF2B5EF4-FFF2-40B4-BE49-F238E27FC236}">
                <a16:creationId xmlns:a16="http://schemas.microsoft.com/office/drawing/2014/main" xmlns="" id="{467EE3CA-03BE-4F17-D8CD-B2014D9D10B6}"/>
              </a:ext>
            </a:extLst>
          </p:cNvPr>
          <p:cNvPicPr>
            <a:picLocks noChangeAspect="1" noChangeArrowheads="1"/>
          </p:cNvPicPr>
          <p:nvPr/>
        </p:nvPicPr>
        <p:blipFill rotWithShape="1">
          <a:blip r:embed="rId2" cstate="print">
            <a:duotone>
              <a:prstClr val="black"/>
              <a:srgbClr val="02519A">
                <a:tint val="45000"/>
                <a:satMod val="400000"/>
              </a:srgbClr>
            </a:duotone>
            <a:alphaModFix/>
            <a:extLst>
              <a:ext uri="{BEBA8EAE-BF5A-486C-A8C5-ECC9F3942E4B}">
                <a14:imgProps xmlns:a14="http://schemas.microsoft.com/office/drawing/2010/main">
                  <a14:imgLayer r:embed="rId3">
                    <a14:imgEffect>
                      <a14:colorTemperature colorTemp="11500"/>
                    </a14:imgEffect>
                    <a14:imgEffect>
                      <a14:brightnessContrast bright="-18000" contrast="-55000"/>
                    </a14:imgEffect>
                  </a14:imgLayer>
                </a14:imgProps>
              </a:ext>
              <a:ext uri="{28A0092B-C50C-407E-A947-70E740481C1C}">
                <a14:useLocalDpi xmlns:a14="http://schemas.microsoft.com/office/drawing/2010/main"/>
              </a:ext>
            </a:extLst>
          </a:blip>
          <a:srcRect l="27835" t="7941" r="26425" b="10141"/>
          <a:stretch/>
        </p:blipFill>
        <p:spPr bwMode="auto">
          <a:xfrm>
            <a:off x="200846" y="2015384"/>
            <a:ext cx="1767222" cy="322879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2" descr="loud round icons - Vector stencils library">
            <a:extLst>
              <a:ext uri="{FF2B5EF4-FFF2-40B4-BE49-F238E27FC236}">
                <a16:creationId xmlns:a16="http://schemas.microsoft.com/office/drawing/2014/main" xmlns="" id="{B4FCC5C5-E3EB-90F1-2360-ADB78C54DB0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0706163" y="264893"/>
            <a:ext cx="900238" cy="90023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eur droit 13">
            <a:extLst>
              <a:ext uri="{FF2B5EF4-FFF2-40B4-BE49-F238E27FC236}">
                <a16:creationId xmlns:a16="http://schemas.microsoft.com/office/drawing/2014/main" xmlns="" id="{0C1D34B8-F226-1300-C766-8F994AEAF8D5}"/>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673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3" y="1565841"/>
            <a:ext cx="2167324" cy="4278094"/>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Complétez la fiche comme suit:</a:t>
            </a:r>
          </a:p>
          <a:p>
            <a:endParaRPr lang="fr-FR" sz="1600" dirty="0"/>
          </a:p>
          <a:p>
            <a:r>
              <a:rPr lang="fr-FR" sz="1600" dirty="0"/>
              <a:t>Pour la section « Volume d’heures  de cours de français » sélectionnez « Plus de 1000 heures »</a:t>
            </a:r>
          </a:p>
          <a:p>
            <a:endParaRPr lang="fr-FR" sz="1600" dirty="0"/>
          </a:p>
          <a:p>
            <a:r>
              <a:rPr lang="fr-FR" sz="1600" dirty="0"/>
              <a:t>Pour la section « Sur une durée de », sélectionnez</a:t>
            </a:r>
          </a:p>
          <a:p>
            <a:r>
              <a:rPr lang="fr-FR" sz="1600" dirty="0"/>
              <a:t>« 4 ans et plus »</a:t>
            </a:r>
          </a:p>
          <a:p>
            <a:endParaRPr lang="fr-FR" sz="1600" dirty="0"/>
          </a:p>
          <a:p>
            <a:r>
              <a:rPr lang="fr-FR" sz="1600" dirty="0"/>
              <a:t>Pour la section « Niveau atteint », sélectionnez « Avancé »</a:t>
            </a:r>
          </a:p>
          <a:p>
            <a:endParaRPr lang="fr-FR" sz="1600" dirty="0"/>
          </a:p>
          <a:p>
            <a:r>
              <a:rPr lang="fr-FR" sz="1600" dirty="0"/>
              <a:t>Cliquez sur Enregistrer</a:t>
            </a:r>
          </a:p>
        </p:txBody>
      </p:sp>
      <p:pic>
        <p:nvPicPr>
          <p:cNvPr id="3" name="Image 1">
            <a:extLst>
              <a:ext uri="{FF2B5EF4-FFF2-40B4-BE49-F238E27FC236}">
                <a16:creationId xmlns:a16="http://schemas.microsoft.com/office/drawing/2014/main" xmlns="" id="{9FE0E907-152A-6044-258A-A329EE7BED2F}"/>
              </a:ext>
            </a:extLst>
          </p:cNvPr>
          <p:cNvPicPr>
            <a:picLocks noChangeAspect="1"/>
          </p:cNvPicPr>
          <p:nvPr/>
        </p:nvPicPr>
        <p:blipFill rotWithShape="1">
          <a:blip r:embed="rId4"/>
          <a:srcRect l="28125" t="8717" r="28403" b="9360"/>
          <a:stretch/>
        </p:blipFill>
        <p:spPr>
          <a:xfrm>
            <a:off x="4554269" y="1435277"/>
            <a:ext cx="4794704" cy="4539222"/>
          </a:xfrm>
          <a:prstGeom prst="rect">
            <a:avLst/>
          </a:prstGeom>
          <a:ln>
            <a:solidFill>
              <a:srgbClr val="115A9F"/>
            </a:solidFill>
          </a:ln>
        </p:spPr>
      </p:pic>
      <p:pic>
        <p:nvPicPr>
          <p:cNvPr id="6" name="Image 1">
            <a:extLst>
              <a:ext uri="{FF2B5EF4-FFF2-40B4-BE49-F238E27FC236}">
                <a16:creationId xmlns:a16="http://schemas.microsoft.com/office/drawing/2014/main" xmlns="" id="{801CAFD6-67D4-0E13-0A25-8C1AE8965455}"/>
              </a:ext>
            </a:extLst>
          </p:cNvPr>
          <p:cNvPicPr>
            <a:picLocks noChangeAspect="1"/>
          </p:cNvPicPr>
          <p:nvPr/>
        </p:nvPicPr>
        <p:blipFill rotWithShape="1">
          <a:blip r:embed="rId4"/>
          <a:srcRect l="31690" t="51482" r="32362" b="45471"/>
          <a:stretch/>
        </p:blipFill>
        <p:spPr>
          <a:xfrm>
            <a:off x="4752580" y="3841386"/>
            <a:ext cx="4108846" cy="174940"/>
          </a:xfrm>
          <a:prstGeom prst="rect">
            <a:avLst/>
          </a:prstGeom>
          <a:ln w="19050">
            <a:noFill/>
          </a:ln>
          <a:effectLst>
            <a:glow rad="63500">
              <a:srgbClr val="FF0000">
                <a:alpha val="40000"/>
              </a:srgbClr>
            </a:glow>
          </a:effectLst>
        </p:spPr>
      </p:pic>
      <p:pic>
        <p:nvPicPr>
          <p:cNvPr id="7" name="Image 1">
            <a:extLst>
              <a:ext uri="{FF2B5EF4-FFF2-40B4-BE49-F238E27FC236}">
                <a16:creationId xmlns:a16="http://schemas.microsoft.com/office/drawing/2014/main" xmlns="" id="{C81E25A8-6B08-BEC6-D8FD-55EC23A1F332}"/>
              </a:ext>
            </a:extLst>
          </p:cNvPr>
          <p:cNvPicPr>
            <a:picLocks noChangeAspect="1"/>
          </p:cNvPicPr>
          <p:nvPr/>
        </p:nvPicPr>
        <p:blipFill rotWithShape="1">
          <a:blip r:embed="rId4"/>
          <a:srcRect l="31690" t="60752" r="32362" b="36201"/>
          <a:stretch/>
        </p:blipFill>
        <p:spPr>
          <a:xfrm>
            <a:off x="4752580" y="4381820"/>
            <a:ext cx="4108846" cy="174940"/>
          </a:xfrm>
          <a:prstGeom prst="rect">
            <a:avLst/>
          </a:prstGeom>
          <a:ln w="19050">
            <a:noFill/>
          </a:ln>
          <a:effectLst>
            <a:glow rad="63500">
              <a:srgbClr val="FF0000">
                <a:alpha val="40000"/>
              </a:srgbClr>
            </a:glow>
          </a:effectLst>
        </p:spPr>
      </p:pic>
      <p:pic>
        <p:nvPicPr>
          <p:cNvPr id="9" name="Image 1">
            <a:extLst>
              <a:ext uri="{FF2B5EF4-FFF2-40B4-BE49-F238E27FC236}">
                <a16:creationId xmlns:a16="http://schemas.microsoft.com/office/drawing/2014/main" xmlns="" id="{841FF666-A329-DD9E-BF94-C6B3E125ADA4}"/>
              </a:ext>
            </a:extLst>
          </p:cNvPr>
          <p:cNvPicPr>
            <a:picLocks noChangeAspect="1"/>
          </p:cNvPicPr>
          <p:nvPr/>
        </p:nvPicPr>
        <p:blipFill rotWithShape="1">
          <a:blip r:embed="rId4"/>
          <a:srcRect l="31690" t="70255" r="32362" b="26698"/>
          <a:stretch/>
        </p:blipFill>
        <p:spPr>
          <a:xfrm>
            <a:off x="4752580" y="4863638"/>
            <a:ext cx="4108846" cy="174940"/>
          </a:xfrm>
          <a:prstGeom prst="rect">
            <a:avLst/>
          </a:prstGeom>
          <a:ln w="19050">
            <a:noFill/>
          </a:ln>
          <a:effectLst>
            <a:glow rad="63500">
              <a:srgbClr val="FF0000">
                <a:alpha val="40000"/>
              </a:srgbClr>
            </a:glow>
          </a:effectLst>
        </p:spPr>
      </p:pic>
      <p:grpSp>
        <p:nvGrpSpPr>
          <p:cNvPr id="10" name="Group 9">
            <a:extLst>
              <a:ext uri="{FF2B5EF4-FFF2-40B4-BE49-F238E27FC236}">
                <a16:creationId xmlns:a16="http://schemas.microsoft.com/office/drawing/2014/main" xmlns="" id="{041D4394-793B-BBE5-1E4B-FBCF376B9FEF}"/>
              </a:ext>
            </a:extLst>
          </p:cNvPr>
          <p:cNvGrpSpPr/>
          <p:nvPr/>
        </p:nvGrpSpPr>
        <p:grpSpPr>
          <a:xfrm>
            <a:off x="10343015" y="1556372"/>
            <a:ext cx="1627828" cy="1130056"/>
            <a:chOff x="10343015" y="1556372"/>
            <a:chExt cx="1627828" cy="1130056"/>
          </a:xfrm>
        </p:grpSpPr>
        <p:sp>
          <p:nvSpPr>
            <p:cNvPr id="12" name="Oval 11">
              <a:extLst>
                <a:ext uri="{FF2B5EF4-FFF2-40B4-BE49-F238E27FC236}">
                  <a16:creationId xmlns:a16="http://schemas.microsoft.com/office/drawing/2014/main" xmlns="" id="{F6AF9444-C351-7B3D-E423-441455466D4E}"/>
                </a:ext>
              </a:extLst>
            </p:cNvPr>
            <p:cNvSpPr/>
            <p:nvPr/>
          </p:nvSpPr>
          <p:spPr>
            <a:xfrm>
              <a:off x="10598107" y="1556372"/>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Oval 12">
              <a:extLst>
                <a:ext uri="{FF2B5EF4-FFF2-40B4-BE49-F238E27FC236}">
                  <a16:creationId xmlns:a16="http://schemas.microsoft.com/office/drawing/2014/main" xmlns="" id="{08B051F3-CE7D-658C-6EB5-5F3FD69E025F}"/>
                </a:ext>
              </a:extLst>
            </p:cNvPr>
            <p:cNvSpPr/>
            <p:nvPr/>
          </p:nvSpPr>
          <p:spPr>
            <a:xfrm>
              <a:off x="10656037" y="1605511"/>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TextBox 13">
              <a:extLst>
                <a:ext uri="{FF2B5EF4-FFF2-40B4-BE49-F238E27FC236}">
                  <a16:creationId xmlns:a16="http://schemas.microsoft.com/office/drawing/2014/main" xmlns="" id="{EC4632CD-F61C-7A30-BB70-B0321F964F4D}"/>
                </a:ext>
              </a:extLst>
            </p:cNvPr>
            <p:cNvSpPr txBox="1"/>
            <p:nvPr/>
          </p:nvSpPr>
          <p:spPr>
            <a:xfrm>
              <a:off x="10343015" y="1844401"/>
              <a:ext cx="1627828" cy="553998"/>
            </a:xfrm>
            <a:prstGeom prst="rect">
              <a:avLst/>
            </a:prstGeom>
            <a:solidFill>
              <a:schemeClr val="bg1"/>
            </a:solidFill>
          </p:spPr>
          <p:txBody>
            <a:bodyPr wrap="square" tIns="0" bIns="0" rtlCol="0">
              <a:spAutoFit/>
            </a:bodyPr>
            <a:lstStyle/>
            <a:p>
              <a:pPr algn="ctr"/>
              <a:r>
                <a:rPr lang="x-none" dirty="0">
                  <a:solidFill>
                    <a:srgbClr val="FF0000"/>
                  </a:solidFill>
                  <a:latin typeface="+mj-lt"/>
                </a:rPr>
                <a:t>Titulaires bac français</a:t>
              </a:r>
            </a:p>
          </p:txBody>
        </p:sp>
      </p:grpSp>
    </p:spTree>
    <p:extLst>
      <p:ext uri="{BB962C8B-B14F-4D97-AF65-F5344CB8AC3E}">
        <p14:creationId xmlns:p14="http://schemas.microsoft.com/office/powerpoint/2010/main" val="479412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3" y="2149907"/>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Téléchargez votre bac français en cliquant sur « Justificatifs »</a:t>
            </a:r>
          </a:p>
        </p:txBody>
      </p:sp>
      <p:grpSp>
        <p:nvGrpSpPr>
          <p:cNvPr id="10" name="Group 9">
            <a:extLst>
              <a:ext uri="{FF2B5EF4-FFF2-40B4-BE49-F238E27FC236}">
                <a16:creationId xmlns:a16="http://schemas.microsoft.com/office/drawing/2014/main" xmlns="" id="{609EC96B-B5CA-2252-D9F5-126F1F94647F}"/>
              </a:ext>
            </a:extLst>
          </p:cNvPr>
          <p:cNvGrpSpPr/>
          <p:nvPr/>
        </p:nvGrpSpPr>
        <p:grpSpPr>
          <a:xfrm>
            <a:off x="10343015" y="1556372"/>
            <a:ext cx="1627828" cy="1130056"/>
            <a:chOff x="10343015" y="1556372"/>
            <a:chExt cx="1627828" cy="1130056"/>
          </a:xfrm>
        </p:grpSpPr>
        <p:sp>
          <p:nvSpPr>
            <p:cNvPr id="12" name="Oval 11">
              <a:extLst>
                <a:ext uri="{FF2B5EF4-FFF2-40B4-BE49-F238E27FC236}">
                  <a16:creationId xmlns:a16="http://schemas.microsoft.com/office/drawing/2014/main" xmlns="" id="{A7237802-2B32-23E5-BAD8-992C85638025}"/>
                </a:ext>
              </a:extLst>
            </p:cNvPr>
            <p:cNvSpPr/>
            <p:nvPr/>
          </p:nvSpPr>
          <p:spPr>
            <a:xfrm>
              <a:off x="10598107" y="1556372"/>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Oval 12">
              <a:extLst>
                <a:ext uri="{FF2B5EF4-FFF2-40B4-BE49-F238E27FC236}">
                  <a16:creationId xmlns:a16="http://schemas.microsoft.com/office/drawing/2014/main" xmlns="" id="{1ABA2F1F-7A0B-78D1-BB57-0F32F9E12C56}"/>
                </a:ext>
              </a:extLst>
            </p:cNvPr>
            <p:cNvSpPr/>
            <p:nvPr/>
          </p:nvSpPr>
          <p:spPr>
            <a:xfrm>
              <a:off x="10656037" y="1605511"/>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TextBox 13">
              <a:extLst>
                <a:ext uri="{FF2B5EF4-FFF2-40B4-BE49-F238E27FC236}">
                  <a16:creationId xmlns:a16="http://schemas.microsoft.com/office/drawing/2014/main" xmlns="" id="{A09F7680-77FA-3280-DCEE-0B7C743E9E5C}"/>
                </a:ext>
              </a:extLst>
            </p:cNvPr>
            <p:cNvSpPr txBox="1"/>
            <p:nvPr/>
          </p:nvSpPr>
          <p:spPr>
            <a:xfrm>
              <a:off x="10343015" y="1844401"/>
              <a:ext cx="1627828" cy="553998"/>
            </a:xfrm>
            <a:prstGeom prst="rect">
              <a:avLst/>
            </a:prstGeom>
            <a:solidFill>
              <a:schemeClr val="bg1"/>
            </a:solidFill>
          </p:spPr>
          <p:txBody>
            <a:bodyPr wrap="square" tIns="0" bIns="0" rtlCol="0">
              <a:spAutoFit/>
            </a:bodyPr>
            <a:lstStyle/>
            <a:p>
              <a:pPr algn="ctr"/>
              <a:r>
                <a:rPr lang="x-none" dirty="0">
                  <a:solidFill>
                    <a:srgbClr val="FF0000"/>
                  </a:solidFill>
                  <a:latin typeface="+mj-lt"/>
                </a:rPr>
                <a:t>Titulaires bac français</a:t>
              </a:r>
            </a:p>
          </p:txBody>
        </p:sp>
      </p:grpSp>
      <p:pic>
        <p:nvPicPr>
          <p:cNvPr id="2" name="Image 1">
            <a:extLst>
              <a:ext uri="{FF2B5EF4-FFF2-40B4-BE49-F238E27FC236}">
                <a16:creationId xmlns:a16="http://schemas.microsoft.com/office/drawing/2014/main" xmlns="" id="{B94750E3-029E-7B37-7809-E1C59967F015}"/>
              </a:ext>
            </a:extLst>
          </p:cNvPr>
          <p:cNvPicPr>
            <a:picLocks noChangeAspect="1"/>
          </p:cNvPicPr>
          <p:nvPr/>
        </p:nvPicPr>
        <p:blipFill rotWithShape="1">
          <a:blip r:embed="rId4"/>
          <a:srcRect l="16693" t="10385" r="17117" b="33885"/>
          <a:stretch/>
        </p:blipFill>
        <p:spPr>
          <a:xfrm>
            <a:off x="3108325" y="2350037"/>
            <a:ext cx="7173541" cy="3271574"/>
          </a:xfrm>
          <a:prstGeom prst="rect">
            <a:avLst/>
          </a:prstGeom>
          <a:ln>
            <a:solidFill>
              <a:srgbClr val="115A9F"/>
            </a:solidFill>
          </a:ln>
        </p:spPr>
      </p:pic>
      <p:pic>
        <p:nvPicPr>
          <p:cNvPr id="8" name="Image 1">
            <a:extLst>
              <a:ext uri="{FF2B5EF4-FFF2-40B4-BE49-F238E27FC236}">
                <a16:creationId xmlns:a16="http://schemas.microsoft.com/office/drawing/2014/main" xmlns="" id="{6FC0AC21-7DEF-9E36-671F-9B5DA3C0D107}"/>
              </a:ext>
            </a:extLst>
          </p:cNvPr>
          <p:cNvPicPr>
            <a:picLocks noChangeAspect="1"/>
          </p:cNvPicPr>
          <p:nvPr/>
        </p:nvPicPr>
        <p:blipFill rotWithShape="1">
          <a:blip r:embed="rId5"/>
          <a:srcRect l="71202" t="30867" r="20223" b="64349"/>
          <a:stretch/>
        </p:blipFill>
        <p:spPr>
          <a:xfrm>
            <a:off x="9080634" y="4614203"/>
            <a:ext cx="1058721" cy="319942"/>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2486933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3" y="2121400"/>
            <a:ext cx="2167324" cy="1569660"/>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Si vous avez déjà effectué un séjour en France, complétez la section</a:t>
            </a:r>
          </a:p>
          <a:p>
            <a:endParaRPr lang="fr-FR" sz="1600" dirty="0"/>
          </a:p>
          <a:p>
            <a:r>
              <a:rPr lang="fr-FR" sz="1600" dirty="0"/>
              <a:t>Sinon,  vous n’avez pas à compléter cette section</a:t>
            </a:r>
          </a:p>
        </p:txBody>
      </p:sp>
      <p:pic>
        <p:nvPicPr>
          <p:cNvPr id="5" name="Image 3">
            <a:extLst>
              <a:ext uri="{FF2B5EF4-FFF2-40B4-BE49-F238E27FC236}">
                <a16:creationId xmlns:a16="http://schemas.microsoft.com/office/drawing/2014/main" xmlns="" id="{13914E70-E8BC-D2EA-2379-5F04D2039CDF}"/>
              </a:ext>
            </a:extLst>
          </p:cNvPr>
          <p:cNvPicPr>
            <a:picLocks noChangeAspect="1"/>
          </p:cNvPicPr>
          <p:nvPr/>
        </p:nvPicPr>
        <p:blipFill rotWithShape="1">
          <a:blip r:embed="rId4"/>
          <a:srcRect l="16543" t="9361" r="17117" b="57488"/>
          <a:stretch/>
        </p:blipFill>
        <p:spPr>
          <a:xfrm>
            <a:off x="3108324" y="2185112"/>
            <a:ext cx="7200156" cy="2225107"/>
          </a:xfrm>
          <a:prstGeom prst="rect">
            <a:avLst/>
          </a:prstGeom>
          <a:ln>
            <a:solidFill>
              <a:srgbClr val="115A9F"/>
            </a:solidFill>
          </a:ln>
        </p:spPr>
      </p:pic>
    </p:spTree>
    <p:extLst>
      <p:ext uri="{BB962C8B-B14F-4D97-AF65-F5344CB8AC3E}">
        <p14:creationId xmlns:p14="http://schemas.microsoft.com/office/powerpoint/2010/main" val="2315642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3" y="1869814"/>
            <a:ext cx="2167324" cy="3293209"/>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Les candidats qui souhaitent poursuivre des études en langue anglaise doivent impérativement compléter la section « Mon niveau d’anglais »</a:t>
            </a:r>
          </a:p>
          <a:p>
            <a:endParaRPr lang="fr-FR" sz="1600" dirty="0"/>
          </a:p>
          <a:p>
            <a:r>
              <a:rPr lang="fr-FR" sz="1600" dirty="0"/>
              <a:t>Cliquez sur « Modifier » pour compléter la fiche, puis sur « justificatifs » pour télécharger le test de langue ou la preuve d’un niveau d’anglais</a:t>
            </a:r>
          </a:p>
        </p:txBody>
      </p:sp>
      <p:pic>
        <p:nvPicPr>
          <p:cNvPr id="2" name="Image 2">
            <a:extLst>
              <a:ext uri="{FF2B5EF4-FFF2-40B4-BE49-F238E27FC236}">
                <a16:creationId xmlns:a16="http://schemas.microsoft.com/office/drawing/2014/main" xmlns="" id="{45B56153-412E-44C0-EF4E-6ACEF8EFC6DB}"/>
              </a:ext>
            </a:extLst>
          </p:cNvPr>
          <p:cNvPicPr>
            <a:picLocks noChangeAspect="1"/>
          </p:cNvPicPr>
          <p:nvPr/>
        </p:nvPicPr>
        <p:blipFill rotWithShape="1">
          <a:blip r:embed="rId4"/>
          <a:srcRect l="16666" t="29872" r="17035" b="19889"/>
          <a:stretch/>
        </p:blipFill>
        <p:spPr>
          <a:xfrm>
            <a:off x="3119116" y="1977650"/>
            <a:ext cx="7189364" cy="2950926"/>
          </a:xfrm>
          <a:prstGeom prst="rect">
            <a:avLst/>
          </a:prstGeom>
          <a:ln>
            <a:solidFill>
              <a:srgbClr val="115A9F"/>
            </a:solidFill>
          </a:ln>
        </p:spPr>
      </p:pic>
      <p:pic>
        <p:nvPicPr>
          <p:cNvPr id="5" name="Image 2">
            <a:extLst>
              <a:ext uri="{FF2B5EF4-FFF2-40B4-BE49-F238E27FC236}">
                <a16:creationId xmlns:a16="http://schemas.microsoft.com/office/drawing/2014/main" xmlns="" id="{2BEEC994-9BB7-15F7-CDBE-87850688DA2B}"/>
              </a:ext>
            </a:extLst>
          </p:cNvPr>
          <p:cNvPicPr>
            <a:picLocks noChangeAspect="1"/>
          </p:cNvPicPr>
          <p:nvPr/>
        </p:nvPicPr>
        <p:blipFill rotWithShape="1">
          <a:blip r:embed="rId5"/>
          <a:srcRect l="72197" t="40483" r="19295" b="53908"/>
          <a:stretch/>
        </p:blipFill>
        <p:spPr>
          <a:xfrm>
            <a:off x="8966091" y="3317883"/>
            <a:ext cx="1111794" cy="397069"/>
          </a:xfrm>
          <a:prstGeom prst="rect">
            <a:avLst/>
          </a:prstGeom>
          <a:ln w="19050">
            <a:noFill/>
          </a:ln>
          <a:effectLst>
            <a:glow rad="63500">
              <a:srgbClr val="FF0000">
                <a:alpha val="40000"/>
              </a:srgbClr>
            </a:glow>
          </a:effectLst>
        </p:spPr>
      </p:pic>
      <p:grpSp>
        <p:nvGrpSpPr>
          <p:cNvPr id="15" name="Group 9">
            <a:extLst>
              <a:ext uri="{FF2B5EF4-FFF2-40B4-BE49-F238E27FC236}">
                <a16:creationId xmlns:a16="http://schemas.microsoft.com/office/drawing/2014/main" xmlns="" id="{609EC96B-B5CA-2252-D9F5-126F1F94647F}"/>
              </a:ext>
            </a:extLst>
          </p:cNvPr>
          <p:cNvGrpSpPr/>
          <p:nvPr/>
        </p:nvGrpSpPr>
        <p:grpSpPr>
          <a:xfrm>
            <a:off x="10343015" y="1556372"/>
            <a:ext cx="1627828" cy="1130056"/>
            <a:chOff x="10343015" y="1556372"/>
            <a:chExt cx="1627828" cy="1130056"/>
          </a:xfrm>
        </p:grpSpPr>
        <p:sp>
          <p:nvSpPr>
            <p:cNvPr id="16" name="Oval 11">
              <a:extLst>
                <a:ext uri="{FF2B5EF4-FFF2-40B4-BE49-F238E27FC236}">
                  <a16:creationId xmlns:a16="http://schemas.microsoft.com/office/drawing/2014/main" xmlns="" id="{A7237802-2B32-23E5-BAD8-992C85638025}"/>
                </a:ext>
              </a:extLst>
            </p:cNvPr>
            <p:cNvSpPr/>
            <p:nvPr/>
          </p:nvSpPr>
          <p:spPr>
            <a:xfrm>
              <a:off x="10598107" y="1556372"/>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Oval 12">
              <a:extLst>
                <a:ext uri="{FF2B5EF4-FFF2-40B4-BE49-F238E27FC236}">
                  <a16:creationId xmlns:a16="http://schemas.microsoft.com/office/drawing/2014/main" xmlns="" id="{1ABA2F1F-7A0B-78D1-BB57-0F32F9E12C56}"/>
                </a:ext>
              </a:extLst>
            </p:cNvPr>
            <p:cNvSpPr/>
            <p:nvPr/>
          </p:nvSpPr>
          <p:spPr>
            <a:xfrm>
              <a:off x="10656037" y="1605511"/>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xtBox 13">
              <a:extLst>
                <a:ext uri="{FF2B5EF4-FFF2-40B4-BE49-F238E27FC236}">
                  <a16:creationId xmlns:a16="http://schemas.microsoft.com/office/drawing/2014/main" xmlns="" id="{A09F7680-77FA-3280-DCEE-0B7C743E9E5C}"/>
                </a:ext>
              </a:extLst>
            </p:cNvPr>
            <p:cNvSpPr txBox="1"/>
            <p:nvPr/>
          </p:nvSpPr>
          <p:spPr>
            <a:xfrm>
              <a:off x="10343015" y="1844401"/>
              <a:ext cx="1627828" cy="553998"/>
            </a:xfrm>
            <a:prstGeom prst="rect">
              <a:avLst/>
            </a:prstGeom>
            <a:solidFill>
              <a:schemeClr val="bg1"/>
            </a:solidFill>
          </p:spPr>
          <p:txBody>
            <a:bodyPr wrap="square" tIns="0" bIns="0" rtlCol="0">
              <a:spAutoFit/>
            </a:bodyPr>
            <a:lstStyle/>
            <a:p>
              <a:pPr algn="ctr"/>
              <a:r>
                <a:rPr lang="fr-FR" dirty="0" smtClean="0">
                  <a:solidFill>
                    <a:srgbClr val="FF0000"/>
                  </a:solidFill>
                  <a:latin typeface="+mj-lt"/>
                </a:rPr>
                <a:t>Etudes en anglais </a:t>
              </a:r>
              <a:endParaRPr lang="x-none" dirty="0">
                <a:solidFill>
                  <a:srgbClr val="FF0000"/>
                </a:solidFill>
                <a:latin typeface="+mj-lt"/>
              </a:endParaRPr>
            </a:p>
          </p:txBody>
        </p:sp>
      </p:grpSp>
    </p:spTree>
    <p:extLst>
      <p:ext uri="{BB962C8B-B14F-4D97-AF65-F5344CB8AC3E}">
        <p14:creationId xmlns:p14="http://schemas.microsoft.com/office/powerpoint/2010/main" val="28411650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3" y="2149907"/>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Pour la section</a:t>
            </a:r>
          </a:p>
          <a:p>
            <a:r>
              <a:rPr lang="fr-FR" sz="1600" dirty="0"/>
              <a:t>« J’ai étudié l’anglais » sectionnez « Oui »</a:t>
            </a:r>
          </a:p>
        </p:txBody>
      </p:sp>
      <p:pic>
        <p:nvPicPr>
          <p:cNvPr id="2" name="Image 1">
            <a:extLst>
              <a:ext uri="{FF2B5EF4-FFF2-40B4-BE49-F238E27FC236}">
                <a16:creationId xmlns:a16="http://schemas.microsoft.com/office/drawing/2014/main" xmlns="" id="{2C79DD44-CBAE-50B4-AF8A-F7774E67CBEE}"/>
              </a:ext>
            </a:extLst>
          </p:cNvPr>
          <p:cNvPicPr>
            <a:picLocks noChangeAspect="1"/>
          </p:cNvPicPr>
          <p:nvPr/>
        </p:nvPicPr>
        <p:blipFill rotWithShape="1">
          <a:blip r:embed="rId4"/>
          <a:srcRect l="17076" t="11711" r="18792" b="44350"/>
          <a:stretch/>
        </p:blipFill>
        <p:spPr>
          <a:xfrm>
            <a:off x="2928864" y="2127048"/>
            <a:ext cx="7379616" cy="2803678"/>
          </a:xfrm>
          <a:prstGeom prst="rect">
            <a:avLst/>
          </a:prstGeom>
          <a:ln>
            <a:solidFill>
              <a:srgbClr val="115A9F"/>
            </a:solidFill>
          </a:ln>
        </p:spPr>
      </p:pic>
      <p:pic>
        <p:nvPicPr>
          <p:cNvPr id="5" name="Image 1">
            <a:extLst>
              <a:ext uri="{FF2B5EF4-FFF2-40B4-BE49-F238E27FC236}">
                <a16:creationId xmlns:a16="http://schemas.microsoft.com/office/drawing/2014/main" xmlns="" id="{EE8F441E-6758-962A-0DEF-850925B91CCF}"/>
              </a:ext>
            </a:extLst>
          </p:cNvPr>
          <p:cNvPicPr>
            <a:picLocks noChangeAspect="1"/>
          </p:cNvPicPr>
          <p:nvPr/>
        </p:nvPicPr>
        <p:blipFill rotWithShape="1">
          <a:blip r:embed="rId4"/>
          <a:srcRect l="20365" t="30406" r="20401" b="67389"/>
          <a:stretch/>
        </p:blipFill>
        <p:spPr>
          <a:xfrm>
            <a:off x="3376245" y="3317565"/>
            <a:ext cx="7216728" cy="145498"/>
          </a:xfrm>
          <a:prstGeom prst="rect">
            <a:avLst/>
          </a:prstGeom>
          <a:ln w="19050">
            <a:noFill/>
          </a:ln>
          <a:effectLst>
            <a:glow rad="63500">
              <a:srgbClr val="FF0000">
                <a:alpha val="40000"/>
              </a:srgbClr>
            </a:glow>
          </a:effectLst>
        </p:spPr>
      </p:pic>
      <p:pic>
        <p:nvPicPr>
          <p:cNvPr id="3" name="Image 2"/>
          <p:cNvPicPr>
            <a:picLocks noChangeAspect="1"/>
          </p:cNvPicPr>
          <p:nvPr/>
        </p:nvPicPr>
        <p:blipFill>
          <a:blip r:embed="rId5"/>
          <a:stretch>
            <a:fillRect/>
          </a:stretch>
        </p:blipFill>
        <p:spPr>
          <a:xfrm>
            <a:off x="10483462" y="1606635"/>
            <a:ext cx="1627773" cy="1146147"/>
          </a:xfrm>
          <a:prstGeom prst="rect">
            <a:avLst/>
          </a:prstGeom>
        </p:spPr>
      </p:pic>
    </p:spTree>
    <p:extLst>
      <p:ext uri="{BB962C8B-B14F-4D97-AF65-F5344CB8AC3E}">
        <p14:creationId xmlns:p14="http://schemas.microsoft.com/office/powerpoint/2010/main" val="890525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3" y="2134753"/>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Si vous avez passé un test d’anglais, sélectionnez votre test</a:t>
            </a:r>
          </a:p>
        </p:txBody>
      </p:sp>
      <p:pic>
        <p:nvPicPr>
          <p:cNvPr id="2" name="Image 1">
            <a:extLst>
              <a:ext uri="{FF2B5EF4-FFF2-40B4-BE49-F238E27FC236}">
                <a16:creationId xmlns:a16="http://schemas.microsoft.com/office/drawing/2014/main" xmlns="" id="{B475B404-7233-0647-A2E1-D2E4DC57488E}"/>
              </a:ext>
            </a:extLst>
          </p:cNvPr>
          <p:cNvPicPr>
            <a:picLocks noChangeAspect="1"/>
          </p:cNvPicPr>
          <p:nvPr/>
        </p:nvPicPr>
        <p:blipFill rotWithShape="1">
          <a:blip r:embed="rId4"/>
          <a:srcRect l="17778" t="36282" r="16045" b="23047"/>
          <a:stretch/>
        </p:blipFill>
        <p:spPr>
          <a:xfrm>
            <a:off x="3108325" y="2240260"/>
            <a:ext cx="7597838" cy="2612117"/>
          </a:xfrm>
          <a:prstGeom prst="rect">
            <a:avLst/>
          </a:prstGeom>
          <a:ln>
            <a:solidFill>
              <a:srgbClr val="115A9F"/>
            </a:solidFill>
          </a:ln>
        </p:spPr>
      </p:pic>
      <p:pic>
        <p:nvPicPr>
          <p:cNvPr id="3" name="Image 2"/>
          <p:cNvPicPr>
            <a:picLocks noChangeAspect="1"/>
          </p:cNvPicPr>
          <p:nvPr/>
        </p:nvPicPr>
        <p:blipFill>
          <a:blip r:embed="rId5"/>
          <a:stretch>
            <a:fillRect/>
          </a:stretch>
        </p:blipFill>
        <p:spPr>
          <a:xfrm>
            <a:off x="10469074" y="1307080"/>
            <a:ext cx="1627773" cy="1146147"/>
          </a:xfrm>
          <a:prstGeom prst="rect">
            <a:avLst/>
          </a:prstGeom>
        </p:spPr>
      </p:pic>
    </p:spTree>
    <p:extLst>
      <p:ext uri="{BB962C8B-B14F-4D97-AF65-F5344CB8AC3E}">
        <p14:creationId xmlns:p14="http://schemas.microsoft.com/office/powerpoint/2010/main" val="3999432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3" y="1487650"/>
            <a:ext cx="2167324"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Complétez la fiche et cliquez sur « Enregistrer »</a:t>
            </a:r>
          </a:p>
        </p:txBody>
      </p:sp>
      <p:pic>
        <p:nvPicPr>
          <p:cNvPr id="2" name="Image 1">
            <a:extLst>
              <a:ext uri="{FF2B5EF4-FFF2-40B4-BE49-F238E27FC236}">
                <a16:creationId xmlns:a16="http://schemas.microsoft.com/office/drawing/2014/main" xmlns="" id="{75A0D7FB-2E0A-9A31-C25E-DF5CE2B626F6}"/>
              </a:ext>
            </a:extLst>
          </p:cNvPr>
          <p:cNvPicPr>
            <a:picLocks noChangeAspect="1"/>
          </p:cNvPicPr>
          <p:nvPr/>
        </p:nvPicPr>
        <p:blipFill rotWithShape="1">
          <a:blip r:embed="rId4"/>
          <a:srcRect l="16945" t="11924" r="15573" b="10759"/>
          <a:stretch/>
        </p:blipFill>
        <p:spPr>
          <a:xfrm>
            <a:off x="3132612" y="1610760"/>
            <a:ext cx="7464173" cy="4700163"/>
          </a:xfrm>
          <a:prstGeom prst="rect">
            <a:avLst/>
          </a:prstGeom>
          <a:ln>
            <a:solidFill>
              <a:srgbClr val="115A9F"/>
            </a:solidFill>
          </a:ln>
        </p:spPr>
      </p:pic>
      <p:pic>
        <p:nvPicPr>
          <p:cNvPr id="3" name="Image 1">
            <a:extLst>
              <a:ext uri="{FF2B5EF4-FFF2-40B4-BE49-F238E27FC236}">
                <a16:creationId xmlns:a16="http://schemas.microsoft.com/office/drawing/2014/main" xmlns="" id="{F7E4A836-6B48-B3C2-E9FA-49ADDE50C5D3}"/>
              </a:ext>
            </a:extLst>
          </p:cNvPr>
          <p:cNvPicPr>
            <a:picLocks noChangeAspect="1"/>
          </p:cNvPicPr>
          <p:nvPr/>
        </p:nvPicPr>
        <p:blipFill rotWithShape="1">
          <a:blip r:embed="rId4"/>
          <a:srcRect l="41410" t="77899" r="49731" b="16371"/>
          <a:stretch/>
        </p:blipFill>
        <p:spPr>
          <a:xfrm>
            <a:off x="5812970" y="5601403"/>
            <a:ext cx="1124860" cy="394110"/>
          </a:xfrm>
          <a:prstGeom prst="rect">
            <a:avLst/>
          </a:prstGeom>
          <a:ln w="19050">
            <a:noFill/>
          </a:ln>
          <a:effectLst>
            <a:glow rad="63500">
              <a:srgbClr val="FF0000">
                <a:alpha val="40000"/>
              </a:srgbClr>
            </a:glow>
          </a:effectLst>
        </p:spPr>
      </p:pic>
      <p:pic>
        <p:nvPicPr>
          <p:cNvPr id="5" name="Image 4"/>
          <p:cNvPicPr>
            <a:picLocks noChangeAspect="1"/>
          </p:cNvPicPr>
          <p:nvPr/>
        </p:nvPicPr>
        <p:blipFill>
          <a:blip r:embed="rId5"/>
          <a:stretch>
            <a:fillRect/>
          </a:stretch>
        </p:blipFill>
        <p:spPr>
          <a:xfrm>
            <a:off x="10383983" y="1487650"/>
            <a:ext cx="1627773" cy="1146147"/>
          </a:xfrm>
          <a:prstGeom prst="rect">
            <a:avLst/>
          </a:prstGeom>
        </p:spPr>
      </p:pic>
    </p:spTree>
    <p:extLst>
      <p:ext uri="{BB962C8B-B14F-4D97-AF65-F5344CB8AC3E}">
        <p14:creationId xmlns:p14="http://schemas.microsoft.com/office/powerpoint/2010/main" val="630544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3" y="2026796"/>
            <a:ext cx="2167324"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Téléchargez l’attestation de réussite de votre test d’anglais en cliquant sur « Justificatifs »</a:t>
            </a:r>
          </a:p>
        </p:txBody>
      </p:sp>
      <p:pic>
        <p:nvPicPr>
          <p:cNvPr id="2" name="Image 1">
            <a:extLst>
              <a:ext uri="{FF2B5EF4-FFF2-40B4-BE49-F238E27FC236}">
                <a16:creationId xmlns:a16="http://schemas.microsoft.com/office/drawing/2014/main" xmlns="" id="{9E6E2BE3-9E3E-3A0A-0044-CC8C805BBD00}"/>
              </a:ext>
            </a:extLst>
          </p:cNvPr>
          <p:cNvPicPr>
            <a:picLocks noChangeAspect="1"/>
          </p:cNvPicPr>
          <p:nvPr/>
        </p:nvPicPr>
        <p:blipFill rotWithShape="1">
          <a:blip r:embed="rId4"/>
          <a:srcRect l="17312" t="35897" r="19228" b="14131"/>
          <a:stretch/>
        </p:blipFill>
        <p:spPr>
          <a:xfrm>
            <a:off x="3108325" y="2091691"/>
            <a:ext cx="7272338" cy="3291771"/>
          </a:xfrm>
          <a:prstGeom prst="rect">
            <a:avLst/>
          </a:prstGeom>
          <a:ln>
            <a:solidFill>
              <a:srgbClr val="115A9F"/>
            </a:solidFill>
          </a:ln>
        </p:spPr>
      </p:pic>
      <p:pic>
        <p:nvPicPr>
          <p:cNvPr id="3" name="Image 1">
            <a:extLst>
              <a:ext uri="{FF2B5EF4-FFF2-40B4-BE49-F238E27FC236}">
                <a16:creationId xmlns:a16="http://schemas.microsoft.com/office/drawing/2014/main" xmlns="" id="{4006AA9B-7585-D6A8-7F9E-4C6F9AC647BB}"/>
              </a:ext>
            </a:extLst>
          </p:cNvPr>
          <p:cNvPicPr>
            <a:picLocks noChangeAspect="1"/>
          </p:cNvPicPr>
          <p:nvPr/>
        </p:nvPicPr>
        <p:blipFill rotWithShape="1">
          <a:blip r:embed="rId5"/>
          <a:srcRect l="71202" t="30867" r="20223" b="64349"/>
          <a:stretch/>
        </p:blipFill>
        <p:spPr>
          <a:xfrm>
            <a:off x="8682617" y="3922085"/>
            <a:ext cx="1172584" cy="354350"/>
          </a:xfrm>
          <a:prstGeom prst="rect">
            <a:avLst/>
          </a:prstGeom>
          <a:ln w="19050">
            <a:noFill/>
          </a:ln>
          <a:effectLst>
            <a:glow rad="63500">
              <a:srgbClr val="FF0000">
                <a:alpha val="40000"/>
              </a:srgbClr>
            </a:glow>
          </a:effectLst>
        </p:spPr>
      </p:pic>
      <p:pic>
        <p:nvPicPr>
          <p:cNvPr id="5" name="Image 4"/>
          <p:cNvPicPr>
            <a:picLocks noChangeAspect="1"/>
          </p:cNvPicPr>
          <p:nvPr/>
        </p:nvPicPr>
        <p:blipFill>
          <a:blip r:embed="rId6"/>
          <a:stretch>
            <a:fillRect/>
          </a:stretch>
        </p:blipFill>
        <p:spPr>
          <a:xfrm>
            <a:off x="10469074" y="1453722"/>
            <a:ext cx="1627773" cy="1146147"/>
          </a:xfrm>
          <a:prstGeom prst="rect">
            <a:avLst/>
          </a:prstGeom>
        </p:spPr>
      </p:pic>
    </p:spTree>
    <p:extLst>
      <p:ext uri="{BB962C8B-B14F-4D97-AF65-F5344CB8AC3E}">
        <p14:creationId xmlns:p14="http://schemas.microsoft.com/office/powerpoint/2010/main" val="2421109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3" y="2149907"/>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La section Mon niveau d’anglais doit afficher la mention « </a:t>
            </a:r>
            <a:r>
              <a:rPr lang="fr-FR" sz="1600" dirty="0">
                <a:solidFill>
                  <a:srgbClr val="00B050"/>
                </a:solidFill>
              </a:rPr>
              <a:t>Complet</a:t>
            </a:r>
            <a:r>
              <a:rPr lang="fr-FR" sz="1600" dirty="0"/>
              <a:t> »!</a:t>
            </a:r>
          </a:p>
        </p:txBody>
      </p:sp>
      <p:pic>
        <p:nvPicPr>
          <p:cNvPr id="2" name="Image 1">
            <a:extLst>
              <a:ext uri="{FF2B5EF4-FFF2-40B4-BE49-F238E27FC236}">
                <a16:creationId xmlns:a16="http://schemas.microsoft.com/office/drawing/2014/main" xmlns="" id="{1C8B8165-B3DF-C560-1DED-49B31EA7320B}"/>
              </a:ext>
            </a:extLst>
          </p:cNvPr>
          <p:cNvPicPr>
            <a:picLocks noChangeAspect="1"/>
          </p:cNvPicPr>
          <p:nvPr/>
        </p:nvPicPr>
        <p:blipFill rotWithShape="1">
          <a:blip r:embed="rId4"/>
          <a:srcRect l="16527" t="19817" r="23386" b="22936"/>
          <a:stretch/>
        </p:blipFill>
        <p:spPr>
          <a:xfrm>
            <a:off x="3108325" y="1849902"/>
            <a:ext cx="7272338" cy="3713870"/>
          </a:xfrm>
          <a:prstGeom prst="rect">
            <a:avLst/>
          </a:prstGeom>
          <a:ln>
            <a:solidFill>
              <a:srgbClr val="115A9F"/>
            </a:solidFill>
          </a:ln>
        </p:spPr>
      </p:pic>
      <p:pic>
        <p:nvPicPr>
          <p:cNvPr id="12" name="Image 1">
            <a:extLst>
              <a:ext uri="{FF2B5EF4-FFF2-40B4-BE49-F238E27FC236}">
                <a16:creationId xmlns:a16="http://schemas.microsoft.com/office/drawing/2014/main" xmlns="" id="{2293A8DB-BA6A-89D7-C456-B9E86F910ADF}"/>
              </a:ext>
            </a:extLst>
          </p:cNvPr>
          <p:cNvPicPr>
            <a:picLocks noChangeAspect="1"/>
          </p:cNvPicPr>
          <p:nvPr/>
        </p:nvPicPr>
        <p:blipFill rotWithShape="1">
          <a:blip r:embed="rId4"/>
          <a:srcRect l="17589" t="69149" r="74600" b="24779"/>
          <a:stretch/>
        </p:blipFill>
        <p:spPr>
          <a:xfrm>
            <a:off x="3130062" y="5005879"/>
            <a:ext cx="1146516" cy="482742"/>
          </a:xfrm>
          <a:prstGeom prst="rect">
            <a:avLst/>
          </a:prstGeom>
          <a:ln w="19050">
            <a:noFill/>
          </a:ln>
          <a:effectLst>
            <a:glow rad="63500">
              <a:srgbClr val="FF0000">
                <a:alpha val="40000"/>
              </a:srgbClr>
            </a:glow>
          </a:effectLst>
        </p:spPr>
      </p:pic>
      <p:sp>
        <p:nvSpPr>
          <p:cNvPr id="13" name="ZoneTexte 15">
            <a:extLst>
              <a:ext uri="{FF2B5EF4-FFF2-40B4-BE49-F238E27FC236}">
                <a16:creationId xmlns:a16="http://schemas.microsoft.com/office/drawing/2014/main" xmlns="" id="{36FE9DB4-803A-84C1-7353-62CBEC88BC97}"/>
              </a:ext>
            </a:extLst>
          </p:cNvPr>
          <p:cNvSpPr txBox="1"/>
          <p:nvPr/>
        </p:nvSpPr>
        <p:spPr>
          <a:xfrm rot="10800000" flipV="1">
            <a:off x="364203" y="5077972"/>
            <a:ext cx="2167324" cy="338554"/>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 « Retour »</a:t>
            </a:r>
          </a:p>
        </p:txBody>
      </p:sp>
      <p:pic>
        <p:nvPicPr>
          <p:cNvPr id="5" name="Image 1">
            <a:extLst>
              <a:ext uri="{FF2B5EF4-FFF2-40B4-BE49-F238E27FC236}">
                <a16:creationId xmlns:a16="http://schemas.microsoft.com/office/drawing/2014/main" xmlns="" id="{04C83EDE-CBF2-9024-81DE-2C4736E034C2}"/>
              </a:ext>
            </a:extLst>
          </p:cNvPr>
          <p:cNvPicPr>
            <a:picLocks noChangeAspect="1"/>
          </p:cNvPicPr>
          <p:nvPr/>
        </p:nvPicPr>
        <p:blipFill rotWithShape="1">
          <a:blip r:embed="rId5"/>
          <a:srcRect l="18605" t="41617" r="77453" b="53728"/>
          <a:stretch/>
        </p:blipFill>
        <p:spPr>
          <a:xfrm>
            <a:off x="3219958" y="2781999"/>
            <a:ext cx="655356" cy="377748"/>
          </a:xfrm>
          <a:prstGeom prst="rect">
            <a:avLst/>
          </a:prstGeom>
          <a:ln w="19050">
            <a:noFill/>
          </a:ln>
          <a:effectLst>
            <a:glow rad="63500">
              <a:srgbClr val="FF0000">
                <a:alpha val="40000"/>
              </a:srgbClr>
            </a:glow>
          </a:effectLst>
        </p:spPr>
      </p:pic>
      <p:pic>
        <p:nvPicPr>
          <p:cNvPr id="3" name="Image 2"/>
          <p:cNvPicPr>
            <a:picLocks noChangeAspect="1"/>
          </p:cNvPicPr>
          <p:nvPr/>
        </p:nvPicPr>
        <p:blipFill>
          <a:blip r:embed="rId6"/>
          <a:stretch>
            <a:fillRect/>
          </a:stretch>
        </p:blipFill>
        <p:spPr>
          <a:xfrm>
            <a:off x="10380663" y="1489795"/>
            <a:ext cx="1627773" cy="1146147"/>
          </a:xfrm>
          <a:prstGeom prst="rect">
            <a:avLst/>
          </a:prstGeom>
        </p:spPr>
      </p:pic>
    </p:spTree>
    <p:extLst>
      <p:ext uri="{BB962C8B-B14F-4D97-AF65-F5344CB8AC3E}">
        <p14:creationId xmlns:p14="http://schemas.microsoft.com/office/powerpoint/2010/main" val="3400590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ZoneTexte 15">
            <a:extLst>
              <a:ext uri="{FF2B5EF4-FFF2-40B4-BE49-F238E27FC236}">
                <a16:creationId xmlns:a16="http://schemas.microsoft.com/office/drawing/2014/main" xmlns="" id="{BFC8B7CD-BB4C-25F8-072C-BE30054F349C}"/>
              </a:ext>
            </a:extLst>
          </p:cNvPr>
          <p:cNvSpPr txBox="1"/>
          <p:nvPr/>
        </p:nvSpPr>
        <p:spPr>
          <a:xfrm rot="10800000" flipV="1">
            <a:off x="84406" y="4494144"/>
            <a:ext cx="2447120"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 « Je remplis mon panier de formations »</a:t>
            </a:r>
          </a:p>
        </p:txBody>
      </p:sp>
      <p:sp>
        <p:nvSpPr>
          <p:cNvPr id="5" name="ZoneTexte 15">
            <a:extLst>
              <a:ext uri="{FF2B5EF4-FFF2-40B4-BE49-F238E27FC236}">
                <a16:creationId xmlns:a16="http://schemas.microsoft.com/office/drawing/2014/main" xmlns="" id="{D9EB8ECF-1E6F-3906-F059-47D97BB2BC4A}"/>
              </a:ext>
            </a:extLst>
          </p:cNvPr>
          <p:cNvSpPr txBox="1"/>
          <p:nvPr/>
        </p:nvSpPr>
        <p:spPr>
          <a:xfrm rot="10800000" flipV="1">
            <a:off x="84406" y="1771096"/>
            <a:ext cx="2447120"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Vous allez maintenant </a:t>
            </a:r>
            <a:r>
              <a:rPr lang="fr-FR" sz="1600" dirty="0" smtClean="0"/>
              <a:t>sélectionner </a:t>
            </a:r>
            <a:r>
              <a:rPr lang="fr-FR" sz="1600" dirty="0"/>
              <a:t>vos formations.</a:t>
            </a:r>
          </a:p>
        </p:txBody>
      </p:sp>
      <p:pic>
        <p:nvPicPr>
          <p:cNvPr id="7" name="Image 2">
            <a:extLst>
              <a:ext uri="{FF2B5EF4-FFF2-40B4-BE49-F238E27FC236}">
                <a16:creationId xmlns:a16="http://schemas.microsoft.com/office/drawing/2014/main" xmlns="" id="{2570F888-A9BD-8B86-23CE-C02FCCB342A5}"/>
              </a:ext>
            </a:extLst>
          </p:cNvPr>
          <p:cNvPicPr>
            <a:picLocks noChangeAspect="1"/>
          </p:cNvPicPr>
          <p:nvPr/>
        </p:nvPicPr>
        <p:blipFill rotWithShape="1">
          <a:blip r:embed="rId4"/>
          <a:srcRect l="14329" t="15127" r="16004" b="21064"/>
          <a:stretch/>
        </p:blipFill>
        <p:spPr>
          <a:xfrm>
            <a:off x="3108325" y="1842775"/>
            <a:ext cx="7597838" cy="3580322"/>
          </a:xfrm>
          <a:prstGeom prst="rect">
            <a:avLst/>
          </a:prstGeom>
          <a:ln>
            <a:solidFill>
              <a:srgbClr val="115A9F"/>
            </a:solidFill>
          </a:ln>
        </p:spPr>
      </p:pic>
      <p:pic>
        <p:nvPicPr>
          <p:cNvPr id="8" name="Image 2">
            <a:extLst>
              <a:ext uri="{FF2B5EF4-FFF2-40B4-BE49-F238E27FC236}">
                <a16:creationId xmlns:a16="http://schemas.microsoft.com/office/drawing/2014/main" xmlns="" id="{C0B4BF76-6122-CEC1-50F5-8A0E1E79866E}"/>
              </a:ext>
            </a:extLst>
          </p:cNvPr>
          <p:cNvPicPr>
            <a:picLocks noChangeAspect="1"/>
          </p:cNvPicPr>
          <p:nvPr/>
        </p:nvPicPr>
        <p:blipFill rotWithShape="1">
          <a:blip r:embed="rId4"/>
          <a:srcRect l="17542" t="65021" r="53599" b="29840"/>
          <a:stretch/>
        </p:blipFill>
        <p:spPr>
          <a:xfrm>
            <a:off x="3263704" y="4624017"/>
            <a:ext cx="3369214" cy="325030"/>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4262729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loud round icons - Vector stencils library"/>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0706163" y="264893"/>
            <a:ext cx="900238" cy="900238"/>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3026130" y="359788"/>
            <a:ext cx="7354533"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IV.  Les documents requis pour mon dossier</a:t>
            </a:r>
          </a:p>
        </p:txBody>
      </p:sp>
      <p:sp>
        <p:nvSpPr>
          <p:cNvPr id="13" name="ZoneTexte 12"/>
          <p:cNvSpPr txBox="1"/>
          <p:nvPr/>
        </p:nvSpPr>
        <p:spPr>
          <a:xfrm>
            <a:off x="2560741" y="1493318"/>
            <a:ext cx="7919690" cy="4888518"/>
          </a:xfrm>
          <a:prstGeom prst="rect">
            <a:avLst/>
          </a:prstGeom>
          <a:noFill/>
        </p:spPr>
        <p:txBody>
          <a:bodyPr wrap="square" rtlCol="0">
            <a:spAutoFit/>
          </a:bodyPr>
          <a:lstStyle/>
          <a:p>
            <a:pPr marL="8890" marR="8890" algn="just">
              <a:spcAft>
                <a:spcPts val="1200"/>
              </a:spcAft>
              <a:buClr>
                <a:srgbClr val="FF0000"/>
              </a:buClr>
              <a:buSzPct val="80000"/>
            </a:pPr>
            <a:r>
              <a:rPr lang="fr-FR" sz="2000" spc="-50" dirty="0">
                <a:solidFill>
                  <a:srgbClr val="02519A"/>
                </a:solidFill>
                <a:latin typeface="+mj-lt"/>
                <a:cs typeface="Microsoft Sans Serif" panose="020B0604020202020204" pitchFamily="34" charset="0"/>
              </a:rPr>
              <a:t>Avant  de </a:t>
            </a:r>
            <a:r>
              <a:rPr lang="fr-FR" sz="2000" spc="-50" dirty="0" smtClean="0">
                <a:solidFill>
                  <a:srgbClr val="02519A"/>
                </a:solidFill>
                <a:latin typeface="+mj-lt"/>
                <a:cs typeface="Microsoft Sans Serif" panose="020B0604020202020204" pitchFamily="34" charset="0"/>
              </a:rPr>
              <a:t>compléter </a:t>
            </a:r>
            <a:r>
              <a:rPr lang="fr-FR" sz="2000" spc="-50" dirty="0">
                <a:solidFill>
                  <a:srgbClr val="02519A"/>
                </a:solidFill>
                <a:latin typeface="+mj-lt"/>
                <a:cs typeface="Microsoft Sans Serif" panose="020B0604020202020204" pitchFamily="34" charset="0"/>
              </a:rPr>
              <a:t>votre dossier de candidature, vous </a:t>
            </a:r>
            <a:r>
              <a:rPr lang="fr-FR" sz="2000" spc="-50" dirty="0" smtClean="0">
                <a:solidFill>
                  <a:srgbClr val="02519A"/>
                </a:solidFill>
                <a:latin typeface="+mj-lt"/>
                <a:cs typeface="Microsoft Sans Serif" panose="020B0604020202020204" pitchFamily="34" charset="0"/>
              </a:rPr>
              <a:t>devez </a:t>
            </a:r>
            <a:r>
              <a:rPr lang="fr-FR" sz="2000" spc="-50" dirty="0">
                <a:solidFill>
                  <a:srgbClr val="02519A"/>
                </a:solidFill>
                <a:latin typeface="+mj-lt"/>
                <a:cs typeface="Microsoft Sans Serif" panose="020B0604020202020204" pitchFamily="34" charset="0"/>
              </a:rPr>
              <a:t>rassembler les documents suivants:</a:t>
            </a:r>
          </a:p>
          <a:p>
            <a:pPr marL="351790" marR="8890" indent="-342900" algn="just">
              <a:spcBef>
                <a:spcPts val="100"/>
              </a:spcBef>
              <a:spcAft>
                <a:spcPts val="600"/>
              </a:spcAft>
              <a:buClr>
                <a:srgbClr val="FF0000"/>
              </a:buClr>
              <a:buSzPct val="80000"/>
              <a:buFont typeface="Arial" charset="0"/>
              <a:buChar char="•"/>
            </a:pPr>
            <a:r>
              <a:rPr lang="fr-FR" sz="2000" spc="-50" dirty="0">
                <a:solidFill>
                  <a:srgbClr val="02519A"/>
                </a:solidFill>
                <a:latin typeface="+mj-lt"/>
                <a:cs typeface="Microsoft Sans Serif" panose="020B0604020202020204" pitchFamily="34" charset="0"/>
              </a:rPr>
              <a:t>Une photo d’identité ne dépassant pas 50 ko.</a:t>
            </a:r>
          </a:p>
          <a:p>
            <a:pPr marL="351790" marR="8890" indent="-342900" algn="just">
              <a:spcBef>
                <a:spcPts val="100"/>
              </a:spcBef>
              <a:spcAft>
                <a:spcPts val="600"/>
              </a:spcAft>
              <a:buClr>
                <a:srgbClr val="FF0000"/>
              </a:buClr>
              <a:buSzPct val="80000"/>
              <a:buFont typeface="Arial" charset="0"/>
              <a:buChar char="•"/>
            </a:pPr>
            <a:r>
              <a:rPr lang="fr-FR" sz="2000" spc="-50" dirty="0">
                <a:solidFill>
                  <a:srgbClr val="02519A"/>
                </a:solidFill>
                <a:latin typeface="+mj-lt"/>
                <a:cs typeface="Microsoft Sans Serif" panose="020B0604020202020204" pitchFamily="34" charset="0"/>
              </a:rPr>
              <a:t>Une pièce d’identité en format PNG, JPEG ou PDF ne dépassant pas 300 ko.</a:t>
            </a:r>
          </a:p>
          <a:p>
            <a:pPr marL="351790" marR="8890" indent="-342900" algn="just">
              <a:spcBef>
                <a:spcPts val="100"/>
              </a:spcBef>
              <a:spcAft>
                <a:spcPts val="600"/>
              </a:spcAft>
              <a:buClr>
                <a:srgbClr val="FF0000"/>
              </a:buClr>
              <a:buSzPct val="80000"/>
              <a:buFont typeface="Arial" charset="0"/>
              <a:buChar char="•"/>
            </a:pPr>
            <a:r>
              <a:rPr lang="fr-FR" sz="2000" spc="-50" dirty="0">
                <a:solidFill>
                  <a:srgbClr val="02519A"/>
                </a:solidFill>
                <a:latin typeface="+mj-lt"/>
                <a:cs typeface="Microsoft Sans Serif" panose="020B0604020202020204" pitchFamily="34" charset="0"/>
              </a:rPr>
              <a:t>Votre bac, vos relevés de notes et vos diplômes universitaires validés en format PNG, JPEG ou PDF ne dépassant pas les </a:t>
            </a:r>
            <a:r>
              <a:rPr lang="fr-FR" sz="2000" spc="-50" dirty="0" smtClean="0">
                <a:solidFill>
                  <a:srgbClr val="02519A"/>
                </a:solidFill>
                <a:latin typeface="+mj-lt"/>
                <a:cs typeface="Microsoft Sans Serif" panose="020B0604020202020204" pitchFamily="34" charset="0"/>
              </a:rPr>
              <a:t>300 ko.</a:t>
            </a:r>
          </a:p>
          <a:p>
            <a:pPr marL="351790" marR="8890" indent="-342900" algn="just">
              <a:spcBef>
                <a:spcPts val="100"/>
              </a:spcBef>
              <a:spcAft>
                <a:spcPts val="600"/>
              </a:spcAft>
              <a:buClr>
                <a:srgbClr val="FF0000"/>
              </a:buClr>
              <a:buSzPct val="80000"/>
              <a:buFont typeface="Arial" charset="0"/>
              <a:buChar char="•"/>
            </a:pPr>
            <a:r>
              <a:rPr lang="fr-FR" sz="2000" spc="-50" dirty="0" smtClean="0">
                <a:solidFill>
                  <a:srgbClr val="02519A"/>
                </a:solidFill>
                <a:latin typeface="+mj-lt"/>
                <a:cs typeface="Microsoft Sans Serif" panose="020B0604020202020204" pitchFamily="34" charset="0"/>
              </a:rPr>
              <a:t>Votre CV en format PDF ne dépassant pas les 300 ko. </a:t>
            </a:r>
            <a:endParaRPr lang="fr-FR" sz="2000" spc="-50" dirty="0">
              <a:solidFill>
                <a:srgbClr val="02519A"/>
              </a:solidFill>
              <a:latin typeface="+mj-lt"/>
              <a:cs typeface="Microsoft Sans Serif" panose="020B0604020202020204" pitchFamily="34" charset="0"/>
            </a:endParaRPr>
          </a:p>
          <a:p>
            <a:pPr marL="351790" marR="8890" indent="-342900" algn="just">
              <a:spcBef>
                <a:spcPts val="100"/>
              </a:spcBef>
              <a:spcAft>
                <a:spcPts val="600"/>
              </a:spcAft>
              <a:buClr>
                <a:srgbClr val="FF0000"/>
              </a:buClr>
              <a:buSzPct val="80000"/>
              <a:buFont typeface="Arial" charset="0"/>
              <a:buChar char="•"/>
            </a:pPr>
            <a:r>
              <a:rPr lang="fr-FR" sz="2000" spc="-50" dirty="0">
                <a:solidFill>
                  <a:srgbClr val="02519A"/>
                </a:solidFill>
                <a:latin typeface="+mj-lt"/>
                <a:cs typeface="Microsoft Sans Serif" panose="020B0604020202020204" pitchFamily="34" charset="0"/>
              </a:rPr>
              <a:t>Le  test de français DELF, DALF, TCF ou le test d’anglais IELTS, TOEFL,TOIC si vous postulez à des programmes en anglais. </a:t>
            </a:r>
          </a:p>
          <a:p>
            <a:pPr marL="351790" marR="8890" indent="-342900" algn="just">
              <a:spcBef>
                <a:spcPts val="100"/>
              </a:spcBef>
              <a:spcAft>
                <a:spcPts val="600"/>
              </a:spcAft>
              <a:buClr>
                <a:srgbClr val="FF0000"/>
              </a:buClr>
              <a:buSzPct val="80000"/>
              <a:buFont typeface="Arial" charset="0"/>
              <a:buChar char="•"/>
            </a:pPr>
            <a:r>
              <a:rPr lang="fr-FR" sz="2000" spc="-50" dirty="0">
                <a:solidFill>
                  <a:srgbClr val="02519A"/>
                </a:solidFill>
                <a:latin typeface="+mj-lt"/>
                <a:cs typeface="Microsoft Sans Serif" panose="020B0604020202020204" pitchFamily="34" charset="0"/>
              </a:rPr>
              <a:t>Si vous n’avez pas encore passé votre test, préparez </a:t>
            </a:r>
            <a:r>
              <a:rPr lang="fr-FR" sz="2000" spc="-50" dirty="0" smtClean="0">
                <a:solidFill>
                  <a:srgbClr val="02519A"/>
                </a:solidFill>
                <a:latin typeface="+mj-lt"/>
                <a:cs typeface="Microsoft Sans Serif" panose="020B0604020202020204" pitchFamily="34" charset="0"/>
              </a:rPr>
              <a:t>votre convocation au </a:t>
            </a:r>
            <a:r>
              <a:rPr lang="fr-FR" sz="2000" spc="-50" dirty="0">
                <a:solidFill>
                  <a:srgbClr val="02519A"/>
                </a:solidFill>
                <a:latin typeface="+mj-lt"/>
                <a:cs typeface="Microsoft Sans Serif" panose="020B0604020202020204" pitchFamily="34" charset="0"/>
              </a:rPr>
              <a:t>test de langue.</a:t>
            </a:r>
            <a:endParaRPr lang="fr-FR" sz="2000" dirty="0">
              <a:solidFill>
                <a:srgbClr val="02519A"/>
              </a:solidFill>
              <a:latin typeface="+mj-lt"/>
              <a:ea typeface="Times New Roman" panose="02020603050405020304" pitchFamily="18" charset="0"/>
            </a:endParaRPr>
          </a:p>
          <a:p>
            <a:pPr marL="8890" marR="8890" algn="just">
              <a:spcBef>
                <a:spcPts val="100"/>
              </a:spcBef>
              <a:spcAft>
                <a:spcPts val="600"/>
              </a:spcAft>
              <a:buClr>
                <a:srgbClr val="FF0000"/>
              </a:buClr>
            </a:pPr>
            <a:endParaRPr lang="fr-FR" sz="2000" spc="-50" dirty="0">
              <a:solidFill>
                <a:srgbClr val="02519A"/>
              </a:solidFill>
              <a:latin typeface="+mj-lt"/>
              <a:ea typeface="Times New Roman" panose="02020603050405020304" pitchFamily="18" charset="0"/>
              <a:cs typeface="Microsoft Sans Serif" panose="020B0604020202020204" pitchFamily="34" charset="0"/>
            </a:endParaRPr>
          </a:p>
          <a:p>
            <a:pPr marL="7938" marR="8890" algn="just">
              <a:spcBef>
                <a:spcPts val="100"/>
              </a:spcBef>
              <a:spcAft>
                <a:spcPts val="600"/>
              </a:spcAft>
              <a:buClr>
                <a:srgbClr val="FF0000"/>
              </a:buClr>
              <a:tabLst>
                <a:tab pos="530225" algn="l"/>
              </a:tabLst>
            </a:pPr>
            <a:r>
              <a:rPr lang="fr-FR" sz="2000" spc="-50" dirty="0">
                <a:solidFill>
                  <a:srgbClr val="02519A"/>
                </a:solidFill>
                <a:latin typeface="+mj-lt"/>
                <a:cs typeface="Microsoft Sans Serif" panose="020B0604020202020204" pitchFamily="34" charset="0"/>
              </a:rPr>
              <a:t>	Tous vos documents doivent impérativement être en français ou en anglais.</a:t>
            </a:r>
          </a:p>
        </p:txBody>
      </p:sp>
      <p:pic>
        <p:nvPicPr>
          <p:cNvPr id="3" name="Picture 1" descr="V:\pves\Espaces\Ligne graphique Carré Noir\pictos_charte_cf\pictos\CAMPUS_FRANCE__PICTO_CHARTE_20170322\CAMPUS_FRANCE__PICTO_CHARTE_20170322_PNG\CAMPUS_FRANCE__PICTO_CHARTE_20170322-02.png">
            <a:extLst>
              <a:ext uri="{FF2B5EF4-FFF2-40B4-BE49-F238E27FC236}">
                <a16:creationId xmlns:a16="http://schemas.microsoft.com/office/drawing/2014/main" xmlns="" id="{FE701ABE-532B-10EE-358A-5493500AB744}"/>
              </a:ext>
            </a:extLst>
          </p:cNvPr>
          <p:cNvPicPr>
            <a:picLocks noChangeAspect="1" noChangeArrowheads="1"/>
          </p:cNvPicPr>
          <p:nvPr/>
        </p:nvPicPr>
        <p:blipFill rotWithShape="1">
          <a:blip r:embed="rId4" cstate="print">
            <a:duotone>
              <a:prstClr val="black"/>
              <a:srgbClr val="02519A">
                <a:tint val="45000"/>
                <a:satMod val="400000"/>
              </a:srgbClr>
            </a:duotone>
            <a:alphaModFix/>
            <a:extLst>
              <a:ext uri="{BEBA8EAE-BF5A-486C-A8C5-ECC9F3942E4B}">
                <a14:imgProps xmlns:a14="http://schemas.microsoft.com/office/drawing/2010/main">
                  <a14:imgLayer r:embed="rId5">
                    <a14:imgEffect>
                      <a14:colorTemperature colorTemp="11500"/>
                    </a14:imgEffect>
                    <a14:imgEffect>
                      <a14:brightnessContrast bright="-18000" contrast="-55000"/>
                    </a14:imgEffect>
                  </a14:imgLayer>
                </a14:imgProps>
              </a:ext>
              <a:ext uri="{28A0092B-C50C-407E-A947-70E740481C1C}">
                <a14:useLocalDpi xmlns:a14="http://schemas.microsoft.com/office/drawing/2010/main"/>
              </a:ext>
            </a:extLst>
          </a:blip>
          <a:srcRect l="27835" t="7941" r="26425" b="10141"/>
          <a:stretch/>
        </p:blipFill>
        <p:spPr bwMode="auto">
          <a:xfrm>
            <a:off x="200846" y="2015384"/>
            <a:ext cx="1767222" cy="3228791"/>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Bulle ronde 8"/>
          <p:cNvSpPr/>
          <p:nvPr/>
        </p:nvSpPr>
        <p:spPr>
          <a:xfrm>
            <a:off x="2607633" y="5848218"/>
            <a:ext cx="418497" cy="411281"/>
          </a:xfrm>
          <a:prstGeom prst="wedgeEllipseCallo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a:t>
            </a:r>
          </a:p>
        </p:txBody>
      </p:sp>
      <p:cxnSp>
        <p:nvCxnSpPr>
          <p:cNvPr id="6" name="Connecteur droit 13">
            <a:extLst>
              <a:ext uri="{FF2B5EF4-FFF2-40B4-BE49-F238E27FC236}">
                <a16:creationId xmlns:a16="http://schemas.microsoft.com/office/drawing/2014/main" xmlns="" id="{A07FAFF9-E3CA-1536-9694-3738B4541849}"/>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542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3" y="1748015"/>
            <a:ext cx="2167324" cy="2062103"/>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Candidats DAP et HORS DAP : avant de commencer de sélectionner les formations, lisez attentivement</a:t>
            </a:r>
          </a:p>
          <a:p>
            <a:r>
              <a:rPr lang="fr-FR" sz="1600" dirty="0"/>
              <a:t> les règles de constitution du panier de formation</a:t>
            </a:r>
          </a:p>
        </p:txBody>
      </p:sp>
      <p:pic>
        <p:nvPicPr>
          <p:cNvPr id="2" name="Image 1">
            <a:extLst>
              <a:ext uri="{FF2B5EF4-FFF2-40B4-BE49-F238E27FC236}">
                <a16:creationId xmlns:a16="http://schemas.microsoft.com/office/drawing/2014/main" xmlns="" id="{B807BAAC-D626-F717-4838-87A2F71464B3}"/>
              </a:ext>
            </a:extLst>
          </p:cNvPr>
          <p:cNvPicPr>
            <a:picLocks noChangeAspect="1"/>
          </p:cNvPicPr>
          <p:nvPr/>
        </p:nvPicPr>
        <p:blipFill rotWithShape="1">
          <a:blip r:embed="rId4"/>
          <a:srcRect l="6241" t="5751" r="5914" b="8563"/>
          <a:stretch/>
        </p:blipFill>
        <p:spPr>
          <a:xfrm>
            <a:off x="3108325" y="1821771"/>
            <a:ext cx="8033709" cy="3734964"/>
          </a:xfrm>
          <a:prstGeom prst="rect">
            <a:avLst/>
          </a:prstGeom>
          <a:ln>
            <a:solidFill>
              <a:srgbClr val="115A9F"/>
            </a:solidFill>
          </a:ln>
        </p:spPr>
      </p:pic>
      <p:pic>
        <p:nvPicPr>
          <p:cNvPr id="5" name="Image 1">
            <a:extLst>
              <a:ext uri="{FF2B5EF4-FFF2-40B4-BE49-F238E27FC236}">
                <a16:creationId xmlns:a16="http://schemas.microsoft.com/office/drawing/2014/main" xmlns="" id="{913FAEAD-501E-C6DB-2B35-C2EB7DF77BC7}"/>
              </a:ext>
            </a:extLst>
          </p:cNvPr>
          <p:cNvPicPr>
            <a:picLocks noChangeAspect="1"/>
          </p:cNvPicPr>
          <p:nvPr/>
        </p:nvPicPr>
        <p:blipFill rotWithShape="1">
          <a:blip r:embed="rId4"/>
          <a:srcRect l="9324" t="59809" r="64295" b="32929"/>
          <a:stretch/>
        </p:blipFill>
        <p:spPr>
          <a:xfrm>
            <a:off x="3277772" y="4163341"/>
            <a:ext cx="2637694" cy="346052"/>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1251200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15">
            <a:extLst>
              <a:ext uri="{FF2B5EF4-FFF2-40B4-BE49-F238E27FC236}">
                <a16:creationId xmlns:a16="http://schemas.microsoft.com/office/drawing/2014/main" xmlns="" id="{FC061EFB-E3E7-B9D0-955A-A80A2CCAA7BE}"/>
              </a:ext>
            </a:extLst>
          </p:cNvPr>
          <p:cNvSpPr txBox="1"/>
          <p:nvPr/>
        </p:nvSpPr>
        <p:spPr>
          <a:xfrm rot="10800000" flipV="1">
            <a:off x="364203" y="1455264"/>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Lisez attentivement</a:t>
            </a:r>
          </a:p>
          <a:p>
            <a:r>
              <a:rPr lang="fr-FR" sz="1600" dirty="0"/>
              <a:t> les règles de constitution du panier de formation</a:t>
            </a:r>
          </a:p>
        </p:txBody>
      </p:sp>
      <p:pic>
        <p:nvPicPr>
          <p:cNvPr id="2" name="Image 1">
            <a:extLst>
              <a:ext uri="{FF2B5EF4-FFF2-40B4-BE49-F238E27FC236}">
                <a16:creationId xmlns:a16="http://schemas.microsoft.com/office/drawing/2014/main" xmlns="" id="{AA3C1497-BB0E-CC20-54AE-56E21A5C8F08}"/>
              </a:ext>
            </a:extLst>
          </p:cNvPr>
          <p:cNvPicPr>
            <a:picLocks noChangeAspect="1"/>
          </p:cNvPicPr>
          <p:nvPr/>
        </p:nvPicPr>
        <p:blipFill>
          <a:blip r:embed="rId4"/>
          <a:stretch>
            <a:fillRect/>
          </a:stretch>
        </p:blipFill>
        <p:spPr>
          <a:xfrm>
            <a:off x="4338920" y="1455264"/>
            <a:ext cx="5383090" cy="4512142"/>
          </a:xfrm>
          <a:prstGeom prst="rect">
            <a:avLst/>
          </a:prstGeom>
          <a:ln>
            <a:solidFill>
              <a:srgbClr val="115A9F"/>
            </a:solidFill>
          </a:ln>
        </p:spPr>
      </p:pic>
    </p:spTree>
    <p:extLst>
      <p:ext uri="{BB962C8B-B14F-4D97-AF65-F5344CB8AC3E}">
        <p14:creationId xmlns:p14="http://schemas.microsoft.com/office/powerpoint/2010/main" val="10532669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a:stretch>
            <a:fillRect/>
          </a:stretch>
        </p:blipFill>
        <p:spPr>
          <a:xfrm>
            <a:off x="3108325" y="1758413"/>
            <a:ext cx="7597838" cy="3441477"/>
          </a:xfrm>
          <a:prstGeom prst="rect">
            <a:avLst/>
          </a:prstGeom>
          <a:ln>
            <a:solidFill>
              <a:srgbClr val="115A9F"/>
            </a:solidFill>
          </a:ln>
        </p:spPr>
      </p:pic>
      <p:sp>
        <p:nvSpPr>
          <p:cNvPr id="14" name="ZoneTexte 15">
            <a:extLst>
              <a:ext uri="{FF2B5EF4-FFF2-40B4-BE49-F238E27FC236}">
                <a16:creationId xmlns:a16="http://schemas.microsoft.com/office/drawing/2014/main" xmlns="" id="{25BE6B52-90D5-4693-8716-69FC52D82BA1}"/>
              </a:ext>
            </a:extLst>
          </p:cNvPr>
          <p:cNvSpPr txBox="1"/>
          <p:nvPr/>
        </p:nvSpPr>
        <p:spPr>
          <a:xfrm rot="10800000" flipV="1">
            <a:off x="509768" y="2863361"/>
            <a:ext cx="1843325" cy="2062103"/>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endParaRPr lang="fr-FR" sz="1600" dirty="0"/>
          </a:p>
          <a:p>
            <a:r>
              <a:rPr lang="fr-FR" sz="1600" dirty="0"/>
              <a:t>Vous pouvez sélectionner </a:t>
            </a:r>
            <a:r>
              <a:rPr lang="fr-FR" sz="1600" u="sng" dirty="0"/>
              <a:t>trois L1</a:t>
            </a:r>
          </a:p>
          <a:p>
            <a:endParaRPr lang="fr-FR" sz="1600" b="1" dirty="0">
              <a:solidFill>
                <a:srgbClr val="FF0000"/>
              </a:solidFill>
            </a:endParaRPr>
          </a:p>
          <a:p>
            <a:r>
              <a:rPr lang="fr-FR" sz="1600" dirty="0"/>
              <a:t>Cliquez sur « Première année de licence au sein d’une université »</a:t>
            </a:r>
          </a:p>
        </p:txBody>
      </p:sp>
      <p:grpSp>
        <p:nvGrpSpPr>
          <p:cNvPr id="2" name="Group 1">
            <a:extLst>
              <a:ext uri="{FF2B5EF4-FFF2-40B4-BE49-F238E27FC236}">
                <a16:creationId xmlns:a16="http://schemas.microsoft.com/office/drawing/2014/main" xmlns="" id="{6FA459ED-EE95-0884-74CB-417DB8C1592B}"/>
              </a:ext>
            </a:extLst>
          </p:cNvPr>
          <p:cNvGrpSpPr/>
          <p:nvPr/>
        </p:nvGrpSpPr>
        <p:grpSpPr>
          <a:xfrm>
            <a:off x="688203" y="1758413"/>
            <a:ext cx="2183184" cy="1228059"/>
            <a:chOff x="9836444" y="3457608"/>
            <a:chExt cx="1914674" cy="1130056"/>
          </a:xfrm>
        </p:grpSpPr>
        <p:sp>
          <p:nvSpPr>
            <p:cNvPr id="4" name="Oval 3">
              <a:extLst>
                <a:ext uri="{FF2B5EF4-FFF2-40B4-BE49-F238E27FC236}">
                  <a16:creationId xmlns:a16="http://schemas.microsoft.com/office/drawing/2014/main" xmlns="" id="{74D7A444-9E75-078A-118F-91302BF39C3D}"/>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Oval 4">
              <a:extLst>
                <a:ext uri="{FF2B5EF4-FFF2-40B4-BE49-F238E27FC236}">
                  <a16:creationId xmlns:a16="http://schemas.microsoft.com/office/drawing/2014/main" xmlns="" id="{9A1C87F0-B6FB-D034-E1B9-1DE49AE71F72}"/>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extBox 5">
              <a:extLst>
                <a:ext uri="{FF2B5EF4-FFF2-40B4-BE49-F238E27FC236}">
                  <a16:creationId xmlns:a16="http://schemas.microsoft.com/office/drawing/2014/main" xmlns="" id="{E437FA94-E8D3-E1F7-5FB8-88DAC1B56141}"/>
                </a:ext>
              </a:extLst>
            </p:cNvPr>
            <p:cNvSpPr txBox="1"/>
            <p:nvPr/>
          </p:nvSpPr>
          <p:spPr>
            <a:xfrm>
              <a:off x="9836444" y="3711256"/>
              <a:ext cx="1914674" cy="641539"/>
            </a:xfrm>
            <a:prstGeom prst="rect">
              <a:avLst/>
            </a:prstGeom>
            <a:solidFill>
              <a:schemeClr val="bg1"/>
            </a:solidFill>
          </p:spPr>
          <p:txBody>
            <a:bodyPr wrap="square" tIns="0" bIns="0" rtlCol="0">
              <a:spAutoFit/>
            </a:bodyPr>
            <a:lstStyle/>
            <a:p>
              <a:pPr algn="ctr"/>
              <a:r>
                <a:rPr lang="x-none" sz="1600" dirty="0">
                  <a:solidFill>
                    <a:srgbClr val="FF0000"/>
                  </a:solidFill>
                  <a:latin typeface="+mj-lt"/>
                </a:rPr>
                <a:t>Candidats</a:t>
              </a:r>
              <a:br>
                <a:rPr lang="x-none" sz="1600" dirty="0">
                  <a:solidFill>
                    <a:srgbClr val="FF0000"/>
                  </a:solidFill>
                  <a:latin typeface="+mj-lt"/>
                </a:rPr>
              </a:br>
              <a:r>
                <a:rPr lang="x-none" sz="1600" dirty="0">
                  <a:solidFill>
                    <a:srgbClr val="FF0000"/>
                  </a:solidFill>
                  <a:latin typeface="+mj-lt"/>
                </a:rPr>
                <a:t>DAP Blanche</a:t>
              </a:r>
            </a:p>
          </p:txBody>
        </p:sp>
      </p:grpSp>
      <p:pic>
        <p:nvPicPr>
          <p:cNvPr id="7" name="Image 2">
            <a:extLst>
              <a:ext uri="{FF2B5EF4-FFF2-40B4-BE49-F238E27FC236}">
                <a16:creationId xmlns:a16="http://schemas.microsoft.com/office/drawing/2014/main" xmlns="" id="{445D041F-BA13-A30D-0FF4-3EEE186D84B9}"/>
              </a:ext>
            </a:extLst>
          </p:cNvPr>
          <p:cNvPicPr>
            <a:picLocks noChangeAspect="1"/>
          </p:cNvPicPr>
          <p:nvPr/>
        </p:nvPicPr>
        <p:blipFill rotWithShape="1">
          <a:blip r:embed="rId4"/>
          <a:srcRect l="39265" t="54237" r="36684" b="40235"/>
          <a:stretch/>
        </p:blipFill>
        <p:spPr>
          <a:xfrm>
            <a:off x="6087966" y="3645217"/>
            <a:ext cx="1638556" cy="203996"/>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3407701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a:stretch>
            <a:fillRect/>
          </a:stretch>
        </p:blipFill>
        <p:spPr>
          <a:xfrm>
            <a:off x="3108325" y="1811480"/>
            <a:ext cx="7376913" cy="3616910"/>
          </a:xfrm>
          <a:prstGeom prst="rect">
            <a:avLst/>
          </a:prstGeom>
          <a:ln>
            <a:solidFill>
              <a:srgbClr val="115A9F"/>
            </a:solidFill>
          </a:ln>
        </p:spPr>
      </p:pic>
      <p:sp>
        <p:nvSpPr>
          <p:cNvPr id="18" name="ZoneTexte 15">
            <a:extLst>
              <a:ext uri="{FF2B5EF4-FFF2-40B4-BE49-F238E27FC236}">
                <a16:creationId xmlns:a16="http://schemas.microsoft.com/office/drawing/2014/main" xmlns="" id="{E7A64CB7-9BA8-4A0B-8904-795C9F4DBE01}"/>
              </a:ext>
            </a:extLst>
          </p:cNvPr>
          <p:cNvSpPr txBox="1"/>
          <p:nvPr/>
        </p:nvSpPr>
        <p:spPr>
          <a:xfrm rot="10800000" flipV="1">
            <a:off x="446410" y="2764944"/>
            <a:ext cx="2167324" cy="1323439"/>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Tapez la formation recherchée comme suit: « Licence Chimie »,</a:t>
            </a:r>
          </a:p>
          <a:p>
            <a:r>
              <a:rPr lang="fr-FR" sz="1600" dirty="0"/>
              <a:t>puis cliquez sur « Rechercher » </a:t>
            </a:r>
          </a:p>
        </p:txBody>
      </p:sp>
      <p:pic>
        <p:nvPicPr>
          <p:cNvPr id="19" name="Image 2">
            <a:extLst>
              <a:ext uri="{FF2B5EF4-FFF2-40B4-BE49-F238E27FC236}">
                <a16:creationId xmlns:a16="http://schemas.microsoft.com/office/drawing/2014/main" xmlns="" id="{C19C66C9-A864-4550-8EF9-C637F732BC03}"/>
              </a:ext>
            </a:extLst>
          </p:cNvPr>
          <p:cNvPicPr>
            <a:picLocks noChangeAspect="1"/>
          </p:cNvPicPr>
          <p:nvPr/>
        </p:nvPicPr>
        <p:blipFill rotWithShape="1">
          <a:blip r:embed="rId4"/>
          <a:srcRect l="16298" t="75122" r="17046" b="17845"/>
          <a:stretch/>
        </p:blipFill>
        <p:spPr>
          <a:xfrm>
            <a:off x="4194508" y="4529607"/>
            <a:ext cx="5151372" cy="266452"/>
          </a:xfrm>
          <a:prstGeom prst="rect">
            <a:avLst/>
          </a:prstGeom>
          <a:ln w="19050">
            <a:noFill/>
          </a:ln>
          <a:effectLst>
            <a:glow rad="63500">
              <a:srgbClr val="FF0000">
                <a:alpha val="40000"/>
              </a:srgbClr>
            </a:glow>
          </a:effectLst>
        </p:spPr>
      </p:pic>
      <p:pic>
        <p:nvPicPr>
          <p:cNvPr id="2" name="Image 1"/>
          <p:cNvPicPr>
            <a:picLocks noChangeAspect="1"/>
          </p:cNvPicPr>
          <p:nvPr/>
        </p:nvPicPr>
        <p:blipFill>
          <a:blip r:embed="rId5"/>
          <a:stretch>
            <a:fillRect/>
          </a:stretch>
        </p:blipFill>
        <p:spPr>
          <a:xfrm>
            <a:off x="689760" y="1359253"/>
            <a:ext cx="2182557" cy="1243692"/>
          </a:xfrm>
          <a:prstGeom prst="rect">
            <a:avLst/>
          </a:prstGeom>
        </p:spPr>
      </p:pic>
    </p:spTree>
    <p:extLst>
      <p:ext uri="{BB962C8B-B14F-4D97-AF65-F5344CB8AC3E}">
        <p14:creationId xmlns:p14="http://schemas.microsoft.com/office/powerpoint/2010/main" val="33865272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a:stretch>
            <a:fillRect/>
          </a:stretch>
        </p:blipFill>
        <p:spPr>
          <a:xfrm>
            <a:off x="3108325" y="1806784"/>
            <a:ext cx="7385911" cy="3671070"/>
          </a:xfrm>
          <a:prstGeom prst="rect">
            <a:avLst/>
          </a:prstGeom>
          <a:ln>
            <a:solidFill>
              <a:srgbClr val="115A9F"/>
            </a:solidFill>
          </a:ln>
        </p:spPr>
      </p:pic>
      <p:sp>
        <p:nvSpPr>
          <p:cNvPr id="15" name="ZoneTexte 15">
            <a:extLst>
              <a:ext uri="{FF2B5EF4-FFF2-40B4-BE49-F238E27FC236}">
                <a16:creationId xmlns:a16="http://schemas.microsoft.com/office/drawing/2014/main" xmlns="" id="{8DF8FE1F-C513-4168-99B5-208585309BC9}"/>
              </a:ext>
            </a:extLst>
          </p:cNvPr>
          <p:cNvSpPr txBox="1"/>
          <p:nvPr/>
        </p:nvSpPr>
        <p:spPr>
          <a:xfrm rot="10800000" flipV="1">
            <a:off x="312271" y="3199712"/>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Diplôme d’architecture </a:t>
            </a:r>
          </a:p>
          <a:p>
            <a:r>
              <a:rPr lang="fr-FR" sz="1600" dirty="0"/>
              <a:t>Vous pouvez sélectionner </a:t>
            </a:r>
            <a:r>
              <a:rPr lang="fr-FR" sz="1600" u="sng" dirty="0"/>
              <a:t>2 diplômes d’architecture</a:t>
            </a:r>
          </a:p>
        </p:txBody>
      </p:sp>
      <p:pic>
        <p:nvPicPr>
          <p:cNvPr id="16" name="Image 2">
            <a:extLst>
              <a:ext uri="{FF2B5EF4-FFF2-40B4-BE49-F238E27FC236}">
                <a16:creationId xmlns:a16="http://schemas.microsoft.com/office/drawing/2014/main" xmlns="" id="{46DB95AE-9C18-4035-8D92-4489E31BE2A7}"/>
              </a:ext>
            </a:extLst>
          </p:cNvPr>
          <p:cNvPicPr>
            <a:picLocks noChangeAspect="1"/>
          </p:cNvPicPr>
          <p:nvPr/>
        </p:nvPicPr>
        <p:blipFill rotWithShape="1">
          <a:blip r:embed="rId4"/>
          <a:srcRect l="38307" t="50361" r="35913" b="44685"/>
          <a:stretch/>
        </p:blipFill>
        <p:spPr>
          <a:xfrm>
            <a:off x="6256821" y="3518079"/>
            <a:ext cx="1745328" cy="181668"/>
          </a:xfrm>
          <a:prstGeom prst="rect">
            <a:avLst/>
          </a:prstGeom>
          <a:ln w="19050">
            <a:noFill/>
          </a:ln>
          <a:effectLst>
            <a:glow rad="63500">
              <a:srgbClr val="FF0000">
                <a:alpha val="40000"/>
              </a:srgbClr>
            </a:glow>
          </a:effectLst>
        </p:spPr>
      </p:pic>
      <p:grpSp>
        <p:nvGrpSpPr>
          <p:cNvPr id="2" name="Group 1">
            <a:extLst>
              <a:ext uri="{FF2B5EF4-FFF2-40B4-BE49-F238E27FC236}">
                <a16:creationId xmlns:a16="http://schemas.microsoft.com/office/drawing/2014/main" xmlns="" id="{3AAD2DB6-2809-69ED-FD3C-DF228CF3398A}"/>
              </a:ext>
            </a:extLst>
          </p:cNvPr>
          <p:cNvGrpSpPr/>
          <p:nvPr/>
        </p:nvGrpSpPr>
        <p:grpSpPr>
          <a:xfrm>
            <a:off x="504202" y="1871530"/>
            <a:ext cx="2224438" cy="1212577"/>
            <a:chOff x="9836444" y="3457608"/>
            <a:chExt cx="1914674" cy="1130056"/>
          </a:xfrm>
        </p:grpSpPr>
        <p:sp>
          <p:nvSpPr>
            <p:cNvPr id="5" name="Oval 4">
              <a:extLst>
                <a:ext uri="{FF2B5EF4-FFF2-40B4-BE49-F238E27FC236}">
                  <a16:creationId xmlns:a16="http://schemas.microsoft.com/office/drawing/2014/main" xmlns="" id="{5C0ACB63-4448-49A3-A88A-A8CC46B2304A}"/>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Oval 5">
              <a:extLst>
                <a:ext uri="{FF2B5EF4-FFF2-40B4-BE49-F238E27FC236}">
                  <a16:creationId xmlns:a16="http://schemas.microsoft.com/office/drawing/2014/main" xmlns="" id="{DD55AC0E-C677-3A91-29A0-3F399203B6A4}"/>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TextBox 6">
              <a:extLst>
                <a:ext uri="{FF2B5EF4-FFF2-40B4-BE49-F238E27FC236}">
                  <a16:creationId xmlns:a16="http://schemas.microsoft.com/office/drawing/2014/main" xmlns="" id="{478A5B69-2F0E-A3DB-8E4A-E86DD8CB063D}"/>
                </a:ext>
              </a:extLst>
            </p:cNvPr>
            <p:cNvSpPr txBox="1"/>
            <p:nvPr/>
          </p:nvSpPr>
          <p:spPr>
            <a:xfrm>
              <a:off x="9836444" y="3711256"/>
              <a:ext cx="1914674" cy="641539"/>
            </a:xfrm>
            <a:prstGeom prst="rect">
              <a:avLst/>
            </a:prstGeom>
            <a:solidFill>
              <a:schemeClr val="bg1"/>
            </a:solidFill>
          </p:spPr>
          <p:txBody>
            <a:bodyPr wrap="square" tIns="0" bIns="0" rtlCol="0">
              <a:spAutoFit/>
            </a:bodyPr>
            <a:lstStyle/>
            <a:p>
              <a:pPr algn="ctr"/>
              <a:r>
                <a:rPr lang="x-none" sz="1600" dirty="0">
                  <a:solidFill>
                    <a:srgbClr val="FF0000"/>
                  </a:solidFill>
                  <a:latin typeface="+mj-lt"/>
                </a:rPr>
                <a:t>Candidats</a:t>
              </a:r>
              <a:br>
                <a:rPr lang="x-none" sz="1600" dirty="0">
                  <a:solidFill>
                    <a:srgbClr val="FF0000"/>
                  </a:solidFill>
                  <a:latin typeface="+mj-lt"/>
                </a:rPr>
              </a:br>
              <a:r>
                <a:rPr lang="x-none" sz="1600" dirty="0">
                  <a:solidFill>
                    <a:srgbClr val="FF0000"/>
                  </a:solidFill>
                  <a:latin typeface="+mj-lt"/>
                </a:rPr>
                <a:t>DAP Jaune</a:t>
              </a:r>
            </a:p>
          </p:txBody>
        </p:sp>
      </p:grpSp>
    </p:spTree>
    <p:extLst>
      <p:ext uri="{BB962C8B-B14F-4D97-AF65-F5344CB8AC3E}">
        <p14:creationId xmlns:p14="http://schemas.microsoft.com/office/powerpoint/2010/main" val="3342593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108325" y="1850699"/>
            <a:ext cx="7597838" cy="4263533"/>
          </a:xfrm>
          <a:prstGeom prst="rect">
            <a:avLst/>
          </a:prstGeom>
          <a:ln>
            <a:solidFill>
              <a:srgbClr val="115A9F"/>
            </a:solidFill>
          </a:ln>
        </p:spPr>
      </p:pic>
      <p:sp>
        <p:nvSpPr>
          <p:cNvPr id="15" name="ZoneTexte 15">
            <a:extLst>
              <a:ext uri="{FF2B5EF4-FFF2-40B4-BE49-F238E27FC236}">
                <a16:creationId xmlns:a16="http://schemas.microsoft.com/office/drawing/2014/main" xmlns="" id="{754A4264-52A6-4013-A7D8-1DE245B59BC5}"/>
              </a:ext>
            </a:extLst>
          </p:cNvPr>
          <p:cNvSpPr txBox="1"/>
          <p:nvPr/>
        </p:nvSpPr>
        <p:spPr>
          <a:xfrm rot="10800000" flipV="1">
            <a:off x="404480" y="3094783"/>
            <a:ext cx="2167324"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Tapez « Architecture » dans la zone de recherche</a:t>
            </a:r>
          </a:p>
        </p:txBody>
      </p:sp>
      <p:pic>
        <p:nvPicPr>
          <p:cNvPr id="16" name="Image 1">
            <a:extLst>
              <a:ext uri="{FF2B5EF4-FFF2-40B4-BE49-F238E27FC236}">
                <a16:creationId xmlns:a16="http://schemas.microsoft.com/office/drawing/2014/main" xmlns="" id="{6167CA09-BFB2-49DC-8B6B-F9479CF7C6C8}"/>
              </a:ext>
            </a:extLst>
          </p:cNvPr>
          <p:cNvPicPr>
            <a:picLocks noChangeAspect="1"/>
          </p:cNvPicPr>
          <p:nvPr/>
        </p:nvPicPr>
        <p:blipFill rotWithShape="1">
          <a:blip r:embed="rId4"/>
          <a:srcRect l="16134" t="35705" r="16625" b="57335"/>
          <a:stretch/>
        </p:blipFill>
        <p:spPr>
          <a:xfrm>
            <a:off x="4202607" y="3363140"/>
            <a:ext cx="5643846" cy="316418"/>
          </a:xfrm>
          <a:prstGeom prst="rect">
            <a:avLst/>
          </a:prstGeom>
          <a:ln w="19050">
            <a:noFill/>
          </a:ln>
          <a:effectLst>
            <a:glow rad="63500">
              <a:srgbClr val="FF0000">
                <a:alpha val="40000"/>
              </a:srgbClr>
            </a:glow>
          </a:effectLst>
        </p:spPr>
      </p:pic>
      <p:pic>
        <p:nvPicPr>
          <p:cNvPr id="3" name="Image 2"/>
          <p:cNvPicPr>
            <a:picLocks noChangeAspect="1"/>
          </p:cNvPicPr>
          <p:nvPr/>
        </p:nvPicPr>
        <p:blipFill>
          <a:blip r:embed="rId5"/>
          <a:stretch>
            <a:fillRect/>
          </a:stretch>
        </p:blipFill>
        <p:spPr>
          <a:xfrm>
            <a:off x="404480" y="1707382"/>
            <a:ext cx="2225233" cy="1225402"/>
          </a:xfrm>
          <a:prstGeom prst="rect">
            <a:avLst/>
          </a:prstGeom>
        </p:spPr>
      </p:pic>
    </p:spTree>
    <p:extLst>
      <p:ext uri="{BB962C8B-B14F-4D97-AF65-F5344CB8AC3E}">
        <p14:creationId xmlns:p14="http://schemas.microsoft.com/office/powerpoint/2010/main" val="275450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4"/>
          <a:stretch>
            <a:fillRect/>
          </a:stretch>
        </p:blipFill>
        <p:spPr>
          <a:xfrm>
            <a:off x="3108325" y="1800832"/>
            <a:ext cx="7597838" cy="3630171"/>
          </a:xfrm>
          <a:prstGeom prst="rect">
            <a:avLst/>
          </a:prstGeom>
          <a:ln>
            <a:solidFill>
              <a:srgbClr val="115A9F"/>
            </a:solidFill>
          </a:ln>
        </p:spPr>
      </p:pic>
      <p:sp>
        <p:nvSpPr>
          <p:cNvPr id="17" name="ZoneTexte 15">
            <a:extLst>
              <a:ext uri="{FF2B5EF4-FFF2-40B4-BE49-F238E27FC236}">
                <a16:creationId xmlns:a16="http://schemas.microsoft.com/office/drawing/2014/main" xmlns="" id="{0F4EA908-1408-4525-ACD2-394F056C8A8D}"/>
              </a:ext>
            </a:extLst>
          </p:cNvPr>
          <p:cNvSpPr txBox="1"/>
          <p:nvPr/>
        </p:nvSpPr>
        <p:spPr>
          <a:xfrm rot="10800000" flipV="1">
            <a:off x="436702" y="2911874"/>
            <a:ext cx="2097643" cy="1569660"/>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Sélectionnez toutes les autres formations</a:t>
            </a:r>
          </a:p>
          <a:p>
            <a:r>
              <a:rPr lang="fr-FR" sz="1600" dirty="0"/>
              <a:t> </a:t>
            </a:r>
          </a:p>
          <a:p>
            <a:r>
              <a:rPr lang="fr-FR" sz="1600" dirty="0"/>
              <a:t>Vous pouvez sélectionner jusqu’à</a:t>
            </a:r>
          </a:p>
          <a:p>
            <a:r>
              <a:rPr lang="fr-FR" sz="1600" dirty="0"/>
              <a:t> </a:t>
            </a:r>
            <a:r>
              <a:rPr lang="fr-FR" sz="1600" u="sng" dirty="0"/>
              <a:t>7 formations </a:t>
            </a:r>
          </a:p>
        </p:txBody>
      </p:sp>
      <p:sp>
        <p:nvSpPr>
          <p:cNvPr id="19" name="ZoneTexte 15">
            <a:extLst>
              <a:ext uri="{FF2B5EF4-FFF2-40B4-BE49-F238E27FC236}">
                <a16:creationId xmlns:a16="http://schemas.microsoft.com/office/drawing/2014/main" xmlns="" id="{EB2A4295-895C-4F91-97B0-080317066257}"/>
              </a:ext>
            </a:extLst>
          </p:cNvPr>
          <p:cNvSpPr txBox="1"/>
          <p:nvPr/>
        </p:nvSpPr>
        <p:spPr>
          <a:xfrm rot="10800000" flipV="1">
            <a:off x="364203" y="4599750"/>
            <a:ext cx="2167324" cy="1323439"/>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Taper le niveau de la formation et la discipline comme suit,</a:t>
            </a:r>
          </a:p>
          <a:p>
            <a:r>
              <a:rPr lang="fr-FR" sz="1600" dirty="0"/>
              <a:t>Puis cliquez sur « Rechercher » </a:t>
            </a:r>
            <a:endParaRPr lang="fr-FR" sz="1200" dirty="0"/>
          </a:p>
        </p:txBody>
      </p:sp>
      <p:pic>
        <p:nvPicPr>
          <p:cNvPr id="20" name="Image 3">
            <a:extLst>
              <a:ext uri="{FF2B5EF4-FFF2-40B4-BE49-F238E27FC236}">
                <a16:creationId xmlns:a16="http://schemas.microsoft.com/office/drawing/2014/main" xmlns="" id="{AECFFA3C-2DD8-4AC1-8863-51DA8BFEE763}"/>
              </a:ext>
            </a:extLst>
          </p:cNvPr>
          <p:cNvPicPr>
            <a:picLocks noChangeAspect="1"/>
          </p:cNvPicPr>
          <p:nvPr/>
        </p:nvPicPr>
        <p:blipFill rotWithShape="1">
          <a:blip r:embed="rId4"/>
          <a:srcRect l="16547" t="65272" r="17075" b="27986"/>
          <a:stretch/>
        </p:blipFill>
        <p:spPr>
          <a:xfrm>
            <a:off x="4188413" y="4174068"/>
            <a:ext cx="5282591" cy="290670"/>
          </a:xfrm>
          <a:prstGeom prst="rect">
            <a:avLst/>
          </a:prstGeom>
          <a:ln w="19050">
            <a:noFill/>
          </a:ln>
          <a:effectLst>
            <a:glow rad="63500">
              <a:srgbClr val="FF0000">
                <a:alpha val="40000"/>
              </a:srgbClr>
            </a:glow>
          </a:effectLst>
        </p:spPr>
      </p:pic>
      <p:pic>
        <p:nvPicPr>
          <p:cNvPr id="21" name="Image 3">
            <a:extLst>
              <a:ext uri="{FF2B5EF4-FFF2-40B4-BE49-F238E27FC236}">
                <a16:creationId xmlns:a16="http://schemas.microsoft.com/office/drawing/2014/main" xmlns="" id="{DF6F63C9-06E8-4F5C-8FD4-34E307744F8C}"/>
              </a:ext>
            </a:extLst>
          </p:cNvPr>
          <p:cNvPicPr>
            <a:picLocks noChangeAspect="1"/>
          </p:cNvPicPr>
          <p:nvPr/>
        </p:nvPicPr>
        <p:blipFill rotWithShape="1">
          <a:blip r:embed="rId4"/>
          <a:srcRect l="39628" t="56420" r="38673" b="39266"/>
          <a:stretch/>
        </p:blipFill>
        <p:spPr>
          <a:xfrm>
            <a:off x="5685162" y="3859175"/>
            <a:ext cx="1726928" cy="185985"/>
          </a:xfrm>
          <a:prstGeom prst="rect">
            <a:avLst/>
          </a:prstGeom>
          <a:ln w="19050">
            <a:noFill/>
          </a:ln>
          <a:effectLst>
            <a:glow rad="63500">
              <a:srgbClr val="FF0000">
                <a:alpha val="40000"/>
              </a:srgbClr>
            </a:glow>
          </a:effectLst>
        </p:spPr>
      </p:pic>
      <p:sp>
        <p:nvSpPr>
          <p:cNvPr id="22"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grpSp>
        <p:nvGrpSpPr>
          <p:cNvPr id="2" name="Group 1">
            <a:extLst>
              <a:ext uri="{FF2B5EF4-FFF2-40B4-BE49-F238E27FC236}">
                <a16:creationId xmlns:a16="http://schemas.microsoft.com/office/drawing/2014/main" xmlns="" id="{C09F589E-88F5-DEAD-64E3-AD8DF73EF30C}"/>
              </a:ext>
            </a:extLst>
          </p:cNvPr>
          <p:cNvGrpSpPr/>
          <p:nvPr/>
        </p:nvGrpSpPr>
        <p:grpSpPr>
          <a:xfrm>
            <a:off x="436702" y="1529698"/>
            <a:ext cx="2312099" cy="1220177"/>
            <a:chOff x="9836444" y="3457608"/>
            <a:chExt cx="1914674" cy="1130056"/>
          </a:xfrm>
        </p:grpSpPr>
        <p:sp>
          <p:nvSpPr>
            <p:cNvPr id="5" name="Oval 4">
              <a:extLst>
                <a:ext uri="{FF2B5EF4-FFF2-40B4-BE49-F238E27FC236}">
                  <a16:creationId xmlns:a16="http://schemas.microsoft.com/office/drawing/2014/main" xmlns="" id="{F14B38B5-848D-7C13-9D18-B86000C7C07A}"/>
                </a:ext>
              </a:extLst>
            </p:cNvPr>
            <p:cNvSpPr/>
            <p:nvPr/>
          </p:nvSpPr>
          <p:spPr>
            <a:xfrm>
              <a:off x="10234959" y="3457608"/>
              <a:ext cx="1117644" cy="1130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Oval 5">
              <a:extLst>
                <a:ext uri="{FF2B5EF4-FFF2-40B4-BE49-F238E27FC236}">
                  <a16:creationId xmlns:a16="http://schemas.microsoft.com/office/drawing/2014/main" xmlns="" id="{596D0683-4637-0431-B288-7FAFA402D4C1}"/>
                </a:ext>
              </a:extLst>
            </p:cNvPr>
            <p:cNvSpPr/>
            <p:nvPr/>
          </p:nvSpPr>
          <p:spPr>
            <a:xfrm>
              <a:off x="10292889" y="3505586"/>
              <a:ext cx="998566" cy="103177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TextBox 6">
              <a:extLst>
                <a:ext uri="{FF2B5EF4-FFF2-40B4-BE49-F238E27FC236}">
                  <a16:creationId xmlns:a16="http://schemas.microsoft.com/office/drawing/2014/main" xmlns="" id="{8C8732BE-7FD0-9730-71F9-F94B840E839F}"/>
                </a:ext>
              </a:extLst>
            </p:cNvPr>
            <p:cNvSpPr txBox="1"/>
            <p:nvPr/>
          </p:nvSpPr>
          <p:spPr>
            <a:xfrm>
              <a:off x="9836444" y="3711256"/>
              <a:ext cx="1914674" cy="641539"/>
            </a:xfrm>
            <a:prstGeom prst="rect">
              <a:avLst/>
            </a:prstGeom>
            <a:solidFill>
              <a:schemeClr val="bg1"/>
            </a:solidFill>
          </p:spPr>
          <p:txBody>
            <a:bodyPr wrap="square" tIns="0" bIns="0" rtlCol="0">
              <a:spAutoFit/>
            </a:bodyPr>
            <a:lstStyle/>
            <a:p>
              <a:pPr algn="ctr"/>
              <a:r>
                <a:rPr lang="x-none" sz="1600" dirty="0">
                  <a:solidFill>
                    <a:srgbClr val="FF0000"/>
                  </a:solidFill>
                  <a:latin typeface="+mj-lt"/>
                </a:rPr>
                <a:t>Candidats</a:t>
              </a:r>
              <a:br>
                <a:rPr lang="x-none" sz="1600" dirty="0">
                  <a:solidFill>
                    <a:srgbClr val="FF0000"/>
                  </a:solidFill>
                  <a:latin typeface="+mj-lt"/>
                </a:rPr>
              </a:br>
              <a:r>
                <a:rPr lang="x-none" sz="1600" dirty="0">
                  <a:solidFill>
                    <a:srgbClr val="FF0000"/>
                  </a:solidFill>
                  <a:latin typeface="+mj-lt"/>
                </a:rPr>
                <a:t>HORS DAP</a:t>
              </a:r>
            </a:p>
          </p:txBody>
        </p:sp>
      </p:grpSp>
    </p:spTree>
    <p:extLst>
      <p:ext uri="{BB962C8B-B14F-4D97-AF65-F5344CB8AC3E}">
        <p14:creationId xmlns:p14="http://schemas.microsoft.com/office/powerpoint/2010/main" val="42129186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108325" y="1685885"/>
            <a:ext cx="7597838" cy="4530969"/>
          </a:xfrm>
          <a:prstGeom prst="rect">
            <a:avLst/>
          </a:prstGeom>
          <a:ln>
            <a:solidFill>
              <a:srgbClr val="115A9F"/>
            </a:solidFill>
          </a:ln>
        </p:spPr>
      </p:pic>
      <p:pic>
        <p:nvPicPr>
          <p:cNvPr id="16" name="Image 1">
            <a:extLst>
              <a:ext uri="{FF2B5EF4-FFF2-40B4-BE49-F238E27FC236}">
                <a16:creationId xmlns:a16="http://schemas.microsoft.com/office/drawing/2014/main" xmlns="" id="{DB8E6B8D-94EB-46B5-9FA2-E2E3F0D7F326}"/>
              </a:ext>
            </a:extLst>
          </p:cNvPr>
          <p:cNvPicPr>
            <a:picLocks noChangeAspect="1"/>
          </p:cNvPicPr>
          <p:nvPr/>
        </p:nvPicPr>
        <p:blipFill rotWithShape="1">
          <a:blip r:embed="rId4"/>
          <a:srcRect l="74399" t="9035" r="18868" b="86555"/>
          <a:stretch/>
        </p:blipFill>
        <p:spPr>
          <a:xfrm>
            <a:off x="8699489" y="2117326"/>
            <a:ext cx="767968" cy="272502"/>
          </a:xfrm>
          <a:prstGeom prst="rect">
            <a:avLst/>
          </a:prstGeom>
          <a:ln w="19050">
            <a:noFill/>
          </a:ln>
          <a:effectLst>
            <a:glow rad="63500">
              <a:srgbClr val="FF0000">
                <a:alpha val="40000"/>
              </a:srgbClr>
            </a:glow>
          </a:effectLst>
        </p:spPr>
      </p:pic>
      <p:sp>
        <p:nvSpPr>
          <p:cNvPr id="17" name="ZoneTexte 15">
            <a:extLst>
              <a:ext uri="{FF2B5EF4-FFF2-40B4-BE49-F238E27FC236}">
                <a16:creationId xmlns:a16="http://schemas.microsoft.com/office/drawing/2014/main" xmlns="" id="{B84798B5-1300-4504-8146-50D690126DBE}"/>
              </a:ext>
            </a:extLst>
          </p:cNvPr>
          <p:cNvSpPr txBox="1"/>
          <p:nvPr/>
        </p:nvSpPr>
        <p:spPr>
          <a:xfrm rot="10800000" flipV="1">
            <a:off x="446410" y="3527382"/>
            <a:ext cx="2167324"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 « Sélectionner »</a:t>
            </a:r>
          </a:p>
        </p:txBody>
      </p:sp>
      <p:sp>
        <p:nvSpPr>
          <p:cNvPr id="19"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pic>
        <p:nvPicPr>
          <p:cNvPr id="3" name="Image 2"/>
          <p:cNvPicPr>
            <a:picLocks noChangeAspect="1"/>
          </p:cNvPicPr>
          <p:nvPr/>
        </p:nvPicPr>
        <p:blipFill>
          <a:blip r:embed="rId5"/>
          <a:stretch>
            <a:fillRect/>
          </a:stretch>
        </p:blipFill>
        <p:spPr>
          <a:xfrm>
            <a:off x="550446" y="1685885"/>
            <a:ext cx="2310584" cy="1231499"/>
          </a:xfrm>
          <a:prstGeom prst="rect">
            <a:avLst/>
          </a:prstGeom>
        </p:spPr>
      </p:pic>
    </p:spTree>
    <p:extLst>
      <p:ext uri="{BB962C8B-B14F-4D97-AF65-F5344CB8AC3E}">
        <p14:creationId xmlns:p14="http://schemas.microsoft.com/office/powerpoint/2010/main" val="4086635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096081" y="1475642"/>
            <a:ext cx="7212399" cy="3906716"/>
          </a:xfrm>
          <a:prstGeom prst="rect">
            <a:avLst/>
          </a:prstGeom>
          <a:ln>
            <a:solidFill>
              <a:srgbClr val="115A9F"/>
            </a:solidFill>
          </a:ln>
        </p:spPr>
      </p:pic>
      <p:pic>
        <p:nvPicPr>
          <p:cNvPr id="6" name="Image 5"/>
          <p:cNvPicPr>
            <a:picLocks noChangeAspect="1"/>
          </p:cNvPicPr>
          <p:nvPr/>
        </p:nvPicPr>
        <p:blipFill>
          <a:blip r:embed="rId5"/>
          <a:stretch>
            <a:fillRect/>
          </a:stretch>
        </p:blipFill>
        <p:spPr>
          <a:xfrm>
            <a:off x="6456095" y="3840281"/>
            <a:ext cx="4730071" cy="2562122"/>
          </a:xfrm>
          <a:prstGeom prst="rect">
            <a:avLst/>
          </a:prstGeom>
          <a:ln>
            <a:solidFill>
              <a:srgbClr val="115A9F"/>
            </a:solidFill>
          </a:ln>
        </p:spPr>
      </p:pic>
      <p:pic>
        <p:nvPicPr>
          <p:cNvPr id="16" name="Image 1">
            <a:extLst>
              <a:ext uri="{FF2B5EF4-FFF2-40B4-BE49-F238E27FC236}">
                <a16:creationId xmlns:a16="http://schemas.microsoft.com/office/drawing/2014/main" xmlns="" id="{E665ECFC-C7F9-4977-94F9-15EB196E9629}"/>
              </a:ext>
            </a:extLst>
          </p:cNvPr>
          <p:cNvPicPr>
            <a:picLocks noChangeAspect="1"/>
          </p:cNvPicPr>
          <p:nvPr/>
        </p:nvPicPr>
        <p:blipFill rotWithShape="1">
          <a:blip r:embed="rId4"/>
          <a:srcRect l="18111" t="45931" r="24040" b="49729"/>
          <a:stretch/>
        </p:blipFill>
        <p:spPr>
          <a:xfrm>
            <a:off x="4414554" y="3270040"/>
            <a:ext cx="4172328" cy="169557"/>
          </a:xfrm>
          <a:prstGeom prst="rect">
            <a:avLst/>
          </a:prstGeom>
          <a:ln w="19050">
            <a:noFill/>
          </a:ln>
          <a:effectLst>
            <a:glow rad="63500">
              <a:srgbClr val="FF0000">
                <a:alpha val="40000"/>
              </a:srgbClr>
            </a:glow>
          </a:effectLst>
        </p:spPr>
      </p:pic>
      <p:sp>
        <p:nvSpPr>
          <p:cNvPr id="17" name="ZoneTexte 15">
            <a:extLst>
              <a:ext uri="{FF2B5EF4-FFF2-40B4-BE49-F238E27FC236}">
                <a16:creationId xmlns:a16="http://schemas.microsoft.com/office/drawing/2014/main" xmlns="" id="{9AC0DB51-DF45-4EB9-9FA5-45AFFBB145A5}"/>
              </a:ext>
            </a:extLst>
          </p:cNvPr>
          <p:cNvSpPr txBox="1"/>
          <p:nvPr/>
        </p:nvSpPr>
        <p:spPr>
          <a:xfrm rot="10800000" flipV="1">
            <a:off x="688202" y="3255506"/>
            <a:ext cx="2167324"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 la formation pour vérifier les prérequis </a:t>
            </a:r>
          </a:p>
        </p:txBody>
      </p:sp>
      <p:sp>
        <p:nvSpPr>
          <p:cNvPr id="18"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pic>
        <p:nvPicPr>
          <p:cNvPr id="3" name="Image 2"/>
          <p:cNvPicPr>
            <a:picLocks noChangeAspect="1"/>
          </p:cNvPicPr>
          <p:nvPr/>
        </p:nvPicPr>
        <p:blipFill>
          <a:blip r:embed="rId6"/>
          <a:stretch>
            <a:fillRect/>
          </a:stretch>
        </p:blipFill>
        <p:spPr>
          <a:xfrm>
            <a:off x="462712" y="1553032"/>
            <a:ext cx="2310584" cy="1231499"/>
          </a:xfrm>
          <a:prstGeom prst="rect">
            <a:avLst/>
          </a:prstGeom>
        </p:spPr>
      </p:pic>
    </p:spTree>
    <p:extLst>
      <p:ext uri="{BB962C8B-B14F-4D97-AF65-F5344CB8AC3E}">
        <p14:creationId xmlns:p14="http://schemas.microsoft.com/office/powerpoint/2010/main" val="1353425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ZoneTexte 15">
            <a:extLst>
              <a:ext uri="{FF2B5EF4-FFF2-40B4-BE49-F238E27FC236}">
                <a16:creationId xmlns:a16="http://schemas.microsoft.com/office/drawing/2014/main" xmlns="" id="{3C797E3B-847E-4FA0-A6E7-B4A1642A20A3}"/>
              </a:ext>
            </a:extLst>
          </p:cNvPr>
          <p:cNvSpPr txBox="1"/>
          <p:nvPr/>
        </p:nvSpPr>
        <p:spPr>
          <a:xfrm rot="10800000" flipV="1">
            <a:off x="3015639" y="2375781"/>
            <a:ext cx="6225251" cy="1569660"/>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pPr algn="l"/>
            <a:r>
              <a:rPr lang="fr-FR" sz="1600" dirty="0"/>
              <a:t>Attention!</a:t>
            </a:r>
          </a:p>
          <a:p>
            <a:pPr algn="l"/>
            <a:endParaRPr lang="fr-FR" sz="1600" dirty="0"/>
          </a:p>
          <a:p>
            <a:pPr algn="l"/>
            <a:r>
              <a:rPr lang="fr-FR" sz="1600" dirty="0"/>
              <a:t>Certaines formations exigent une </a:t>
            </a:r>
            <a:r>
              <a:rPr lang="fr-FR" sz="1600" b="1" dirty="0">
                <a:solidFill>
                  <a:srgbClr val="FF0000"/>
                </a:solidFill>
              </a:rPr>
              <a:t>procédure parallèle</a:t>
            </a:r>
            <a:r>
              <a:rPr lang="fr-FR" sz="1600" dirty="0"/>
              <a:t>.</a:t>
            </a:r>
          </a:p>
          <a:p>
            <a:pPr algn="l"/>
            <a:endParaRPr lang="fr-FR" sz="1600" dirty="0"/>
          </a:p>
          <a:p>
            <a:pPr algn="l"/>
            <a:r>
              <a:rPr lang="fr-FR" sz="1600" dirty="0"/>
              <a:t>Vous devez impérativement </a:t>
            </a:r>
            <a:r>
              <a:rPr lang="fr-FR" sz="1600" b="1" dirty="0">
                <a:solidFill>
                  <a:srgbClr val="FF0000"/>
                </a:solidFill>
              </a:rPr>
              <a:t>prendre contact avec l’établissement  concerné </a:t>
            </a:r>
            <a:r>
              <a:rPr lang="fr-FR" sz="1600" dirty="0"/>
              <a:t>pour que votre candidature soit prise en compte.</a:t>
            </a:r>
          </a:p>
        </p:txBody>
      </p:sp>
      <p:sp>
        <p:nvSpPr>
          <p:cNvPr id="17" name="Bulle ronde 8">
            <a:extLst>
              <a:ext uri="{FF2B5EF4-FFF2-40B4-BE49-F238E27FC236}">
                <a16:creationId xmlns:a16="http://schemas.microsoft.com/office/drawing/2014/main" xmlns="" id="{66268221-3140-47EC-99C9-603E67C66189}"/>
              </a:ext>
            </a:extLst>
          </p:cNvPr>
          <p:cNvSpPr/>
          <p:nvPr/>
        </p:nvSpPr>
        <p:spPr>
          <a:xfrm>
            <a:off x="2461846" y="2375780"/>
            <a:ext cx="418497" cy="411281"/>
          </a:xfrm>
          <a:prstGeom prst="wedgeEllipseCallo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a:t>
            </a:r>
          </a:p>
        </p:txBody>
      </p:sp>
      <p:sp>
        <p:nvSpPr>
          <p:cNvPr id="14"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spTree>
    <p:extLst>
      <p:ext uri="{BB962C8B-B14F-4D97-AF65-F5344CB8AC3E}">
        <p14:creationId xmlns:p14="http://schemas.microsoft.com/office/powerpoint/2010/main" val="519910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ustomer Login Icon #180013 - Free Icons Library"/>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2531527" y="359788"/>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sp>
        <p:nvSpPr>
          <p:cNvPr id="13" name="Rectangle 12"/>
          <p:cNvSpPr/>
          <p:nvPr/>
        </p:nvSpPr>
        <p:spPr>
          <a:xfrm>
            <a:off x="1817208" y="1923415"/>
            <a:ext cx="8835081" cy="3682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rotWithShape="1">
          <a:blip r:embed="rId4"/>
          <a:srcRect l="2216" t="19756" r="1954" b="3030"/>
          <a:stretch/>
        </p:blipFill>
        <p:spPr>
          <a:xfrm>
            <a:off x="2861205" y="2275705"/>
            <a:ext cx="7612560" cy="3163330"/>
          </a:xfrm>
          <a:prstGeom prst="rect">
            <a:avLst/>
          </a:prstGeom>
          <a:ln>
            <a:noFill/>
          </a:ln>
        </p:spPr>
      </p:pic>
      <p:pic>
        <p:nvPicPr>
          <p:cNvPr id="4" name="Picture 1" descr="V:\pves\Espaces\Ligne graphique Carré Noir\pictos_charte_cf\pictos\CAMPUS_FRANCE__PICTO_CHARTE_20170322\CAMPUS_FRANCE__PICTO_CHARTE_20170322_PNG\CAMPUS_FRANCE__PICTO_CHARTE_20170322-02.png">
            <a:extLst>
              <a:ext uri="{FF2B5EF4-FFF2-40B4-BE49-F238E27FC236}">
                <a16:creationId xmlns:a16="http://schemas.microsoft.com/office/drawing/2014/main" xmlns="" id="{D700C54E-50A8-B549-8C87-D823C79B4B66}"/>
              </a:ext>
            </a:extLst>
          </p:cNvPr>
          <p:cNvPicPr>
            <a:picLocks noChangeAspect="1" noChangeArrowheads="1"/>
          </p:cNvPicPr>
          <p:nvPr/>
        </p:nvPicPr>
        <p:blipFill rotWithShape="1">
          <a:blip r:embed="rId5" cstate="print">
            <a:duotone>
              <a:prstClr val="black"/>
              <a:srgbClr val="02519A">
                <a:tint val="45000"/>
                <a:satMod val="400000"/>
              </a:srgbClr>
            </a:duotone>
            <a:alphaModFix/>
            <a:extLst>
              <a:ext uri="{BEBA8EAE-BF5A-486C-A8C5-ECC9F3942E4B}">
                <a14:imgProps xmlns:a14="http://schemas.microsoft.com/office/drawing/2010/main">
                  <a14:imgLayer r:embed="rId6">
                    <a14:imgEffect>
                      <a14:colorTemperature colorTemp="11500"/>
                    </a14:imgEffect>
                    <a14:imgEffect>
                      <a14:brightnessContrast bright="-18000" contrast="-55000"/>
                    </a14:imgEffect>
                  </a14:imgLayer>
                </a14:imgProps>
              </a:ext>
              <a:ext uri="{28A0092B-C50C-407E-A947-70E740481C1C}">
                <a14:useLocalDpi xmlns:a14="http://schemas.microsoft.com/office/drawing/2010/main"/>
              </a:ext>
            </a:extLst>
          </a:blip>
          <a:srcRect l="27835" t="7941" r="26425" b="10141"/>
          <a:stretch/>
        </p:blipFill>
        <p:spPr bwMode="auto">
          <a:xfrm>
            <a:off x="200846" y="2015384"/>
            <a:ext cx="1767222" cy="3228791"/>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 name="Connecteur droit 13">
            <a:extLst>
              <a:ext uri="{FF2B5EF4-FFF2-40B4-BE49-F238E27FC236}">
                <a16:creationId xmlns:a16="http://schemas.microsoft.com/office/drawing/2014/main" xmlns="" id="{D27C6073-8668-948D-128B-E52FCEA7DB78}"/>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6856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108325" y="2009154"/>
            <a:ext cx="7597838" cy="3104919"/>
          </a:xfrm>
          <a:prstGeom prst="rect">
            <a:avLst/>
          </a:prstGeom>
          <a:ln>
            <a:solidFill>
              <a:srgbClr val="115A9F"/>
            </a:solidFill>
          </a:ln>
        </p:spPr>
      </p:pic>
      <p:sp>
        <p:nvSpPr>
          <p:cNvPr id="15" name="ZoneTexte 15">
            <a:extLst>
              <a:ext uri="{FF2B5EF4-FFF2-40B4-BE49-F238E27FC236}">
                <a16:creationId xmlns:a16="http://schemas.microsoft.com/office/drawing/2014/main" xmlns="" id="{3C797E3B-847E-4FA0-A6E7-B4A1642A20A3}"/>
              </a:ext>
            </a:extLst>
          </p:cNvPr>
          <p:cNvSpPr txBox="1"/>
          <p:nvPr/>
        </p:nvSpPr>
        <p:spPr>
          <a:xfrm rot="10800000" flipV="1">
            <a:off x="364203" y="1925606"/>
            <a:ext cx="2167324"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Sélectionnez la formation en cliquant sur « Ajouter la formation sélectionnée à mon panier »</a:t>
            </a:r>
          </a:p>
        </p:txBody>
      </p:sp>
      <p:pic>
        <p:nvPicPr>
          <p:cNvPr id="16" name="Image 1">
            <a:extLst>
              <a:ext uri="{FF2B5EF4-FFF2-40B4-BE49-F238E27FC236}">
                <a16:creationId xmlns:a16="http://schemas.microsoft.com/office/drawing/2014/main" xmlns="" id="{7F9B6065-0D2B-4308-8F89-F256758AF3A9}"/>
              </a:ext>
            </a:extLst>
          </p:cNvPr>
          <p:cNvPicPr>
            <a:picLocks noChangeAspect="1"/>
          </p:cNvPicPr>
          <p:nvPr/>
        </p:nvPicPr>
        <p:blipFill rotWithShape="1">
          <a:blip r:embed="rId5"/>
          <a:srcRect l="28791" t="82943" r="47464" b="11444"/>
          <a:stretch/>
        </p:blipFill>
        <p:spPr>
          <a:xfrm>
            <a:off x="5181921" y="3550927"/>
            <a:ext cx="1949912" cy="249684"/>
          </a:xfrm>
          <a:prstGeom prst="rect">
            <a:avLst/>
          </a:prstGeom>
          <a:ln w="19050">
            <a:noFill/>
          </a:ln>
          <a:effectLst>
            <a:glow rad="63500">
              <a:srgbClr val="FF0000">
                <a:alpha val="40000"/>
              </a:srgbClr>
            </a:glow>
          </a:effectLst>
        </p:spPr>
      </p:pic>
      <p:sp>
        <p:nvSpPr>
          <p:cNvPr id="1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spTree>
    <p:extLst>
      <p:ext uri="{BB962C8B-B14F-4D97-AF65-F5344CB8AC3E}">
        <p14:creationId xmlns:p14="http://schemas.microsoft.com/office/powerpoint/2010/main" val="3449719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108325" y="1905431"/>
            <a:ext cx="7597838" cy="4141917"/>
          </a:xfrm>
          <a:prstGeom prst="rect">
            <a:avLst/>
          </a:prstGeom>
          <a:ln>
            <a:solidFill>
              <a:srgbClr val="115A9F"/>
            </a:solidFill>
          </a:ln>
        </p:spPr>
      </p:pic>
      <p:sp>
        <p:nvSpPr>
          <p:cNvPr id="15" name="ZoneTexte 15">
            <a:extLst>
              <a:ext uri="{FF2B5EF4-FFF2-40B4-BE49-F238E27FC236}">
                <a16:creationId xmlns:a16="http://schemas.microsoft.com/office/drawing/2014/main" xmlns="" id="{98CC4F07-E936-417C-9FD5-D90078BED566}"/>
              </a:ext>
            </a:extLst>
          </p:cNvPr>
          <p:cNvSpPr txBox="1"/>
          <p:nvPr/>
        </p:nvSpPr>
        <p:spPr>
          <a:xfrm rot="10800000" flipV="1">
            <a:off x="364203" y="1864953"/>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Voici la page qui s’affiche lorsque la sélection est prise en compte</a:t>
            </a:r>
          </a:p>
        </p:txBody>
      </p:sp>
      <p:sp>
        <p:nvSpPr>
          <p:cNvPr id="16"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spTree>
    <p:extLst>
      <p:ext uri="{BB962C8B-B14F-4D97-AF65-F5344CB8AC3E}">
        <p14:creationId xmlns:p14="http://schemas.microsoft.com/office/powerpoint/2010/main" val="15199174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a:stretch>
            <a:fillRect/>
          </a:stretch>
        </p:blipFill>
        <p:spPr>
          <a:xfrm>
            <a:off x="3108325" y="1928008"/>
            <a:ext cx="7505552" cy="3510038"/>
          </a:xfrm>
          <a:prstGeom prst="rect">
            <a:avLst/>
          </a:prstGeom>
          <a:ln>
            <a:solidFill>
              <a:srgbClr val="115A9F"/>
            </a:solidFill>
          </a:ln>
        </p:spPr>
      </p:pic>
      <p:sp>
        <p:nvSpPr>
          <p:cNvPr id="15" name="ZoneTexte 15">
            <a:extLst>
              <a:ext uri="{FF2B5EF4-FFF2-40B4-BE49-F238E27FC236}">
                <a16:creationId xmlns:a16="http://schemas.microsoft.com/office/drawing/2014/main" xmlns="" id="{E54C6295-9893-4949-AF1C-B7F291DFC01E}"/>
              </a:ext>
            </a:extLst>
          </p:cNvPr>
          <p:cNvSpPr txBox="1"/>
          <p:nvPr/>
        </p:nvSpPr>
        <p:spPr>
          <a:xfrm rot="10800000" flipV="1">
            <a:off x="364203" y="3098304"/>
            <a:ext cx="2167324"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Vous pouvez accéder à votre panier de formations en cliquant sur « Voir le panier »</a:t>
            </a:r>
          </a:p>
        </p:txBody>
      </p:sp>
      <p:pic>
        <p:nvPicPr>
          <p:cNvPr id="16" name="Image 2">
            <a:extLst>
              <a:ext uri="{FF2B5EF4-FFF2-40B4-BE49-F238E27FC236}">
                <a16:creationId xmlns:a16="http://schemas.microsoft.com/office/drawing/2014/main" xmlns="" id="{CD5E1683-BEFF-49DF-92ED-35D3338982EE}"/>
              </a:ext>
            </a:extLst>
          </p:cNvPr>
          <p:cNvPicPr>
            <a:picLocks noChangeAspect="1"/>
          </p:cNvPicPr>
          <p:nvPr/>
        </p:nvPicPr>
        <p:blipFill rotWithShape="1">
          <a:blip r:embed="rId4"/>
          <a:srcRect l="49681" t="45963" r="42843" b="47826"/>
          <a:stretch/>
        </p:blipFill>
        <p:spPr>
          <a:xfrm>
            <a:off x="6729049" y="3484310"/>
            <a:ext cx="678232" cy="305206"/>
          </a:xfrm>
          <a:prstGeom prst="rect">
            <a:avLst/>
          </a:prstGeom>
          <a:ln w="19050">
            <a:noFill/>
          </a:ln>
          <a:effectLst>
            <a:glow rad="63500">
              <a:srgbClr val="FF0000">
                <a:alpha val="40000"/>
              </a:srgbClr>
            </a:glow>
          </a:effectLst>
        </p:spPr>
      </p:pic>
      <p:sp>
        <p:nvSpPr>
          <p:cNvPr id="1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spTree>
    <p:extLst>
      <p:ext uri="{BB962C8B-B14F-4D97-AF65-F5344CB8AC3E}">
        <p14:creationId xmlns:p14="http://schemas.microsoft.com/office/powerpoint/2010/main" val="13759543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103879" y="1965532"/>
            <a:ext cx="7602284" cy="3554724"/>
          </a:xfrm>
          <a:prstGeom prst="rect">
            <a:avLst/>
          </a:prstGeom>
          <a:ln>
            <a:solidFill>
              <a:srgbClr val="115A9F"/>
            </a:solidFill>
          </a:ln>
        </p:spPr>
      </p:pic>
      <p:sp>
        <p:nvSpPr>
          <p:cNvPr id="15" name="ZoneTexte 15">
            <a:extLst>
              <a:ext uri="{FF2B5EF4-FFF2-40B4-BE49-F238E27FC236}">
                <a16:creationId xmlns:a16="http://schemas.microsoft.com/office/drawing/2014/main" xmlns="" id="{ACE2F293-B7F7-413F-933D-ADC9117CE14D}"/>
              </a:ext>
            </a:extLst>
          </p:cNvPr>
          <p:cNvSpPr txBox="1"/>
          <p:nvPr/>
        </p:nvSpPr>
        <p:spPr>
          <a:xfrm rot="10800000" flipV="1">
            <a:off x="364203" y="3221414"/>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 « Rédiger mes motivations » pour créer une lettre de motivation</a:t>
            </a:r>
          </a:p>
        </p:txBody>
      </p:sp>
      <p:pic>
        <p:nvPicPr>
          <p:cNvPr id="16" name="Image 1">
            <a:extLst>
              <a:ext uri="{FF2B5EF4-FFF2-40B4-BE49-F238E27FC236}">
                <a16:creationId xmlns:a16="http://schemas.microsoft.com/office/drawing/2014/main" xmlns="" id="{873DA6C1-C51F-44D2-9223-51685042A6DE}"/>
              </a:ext>
            </a:extLst>
          </p:cNvPr>
          <p:cNvPicPr>
            <a:picLocks noChangeAspect="1"/>
          </p:cNvPicPr>
          <p:nvPr/>
        </p:nvPicPr>
        <p:blipFill rotWithShape="1">
          <a:blip r:embed="rId4"/>
          <a:srcRect l="56537" t="44193" r="28237" b="52400"/>
          <a:stretch/>
        </p:blipFill>
        <p:spPr>
          <a:xfrm>
            <a:off x="7436569" y="3564245"/>
            <a:ext cx="1199010" cy="145336"/>
          </a:xfrm>
          <a:prstGeom prst="rect">
            <a:avLst/>
          </a:prstGeom>
          <a:ln w="19050">
            <a:noFill/>
          </a:ln>
          <a:effectLst>
            <a:glow rad="63500">
              <a:srgbClr val="FF0000">
                <a:alpha val="40000"/>
              </a:srgbClr>
            </a:glow>
          </a:effectLst>
        </p:spPr>
      </p:pic>
      <p:sp>
        <p:nvSpPr>
          <p:cNvPr id="1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spTree>
    <p:extLst>
      <p:ext uri="{BB962C8B-B14F-4D97-AF65-F5344CB8AC3E}">
        <p14:creationId xmlns:p14="http://schemas.microsoft.com/office/powerpoint/2010/main" val="41361223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Image 5"/>
          <p:cNvPicPr>
            <a:picLocks noChangeAspect="1"/>
          </p:cNvPicPr>
          <p:nvPr/>
        </p:nvPicPr>
        <p:blipFill>
          <a:blip r:embed="rId4"/>
          <a:stretch>
            <a:fillRect/>
          </a:stretch>
        </p:blipFill>
        <p:spPr>
          <a:xfrm>
            <a:off x="4798183" y="4281995"/>
            <a:ext cx="591363" cy="396274"/>
          </a:xfrm>
          <a:prstGeom prst="rect">
            <a:avLst/>
          </a:prstGeom>
        </p:spPr>
      </p:pic>
      <p:pic>
        <p:nvPicPr>
          <p:cNvPr id="9" name="Image 8"/>
          <p:cNvPicPr>
            <a:picLocks noChangeAspect="1"/>
          </p:cNvPicPr>
          <p:nvPr/>
        </p:nvPicPr>
        <p:blipFill>
          <a:blip r:embed="rId5"/>
          <a:stretch>
            <a:fillRect/>
          </a:stretch>
        </p:blipFill>
        <p:spPr>
          <a:xfrm>
            <a:off x="3176692" y="2001218"/>
            <a:ext cx="7529471" cy="4173991"/>
          </a:xfrm>
          <a:prstGeom prst="rect">
            <a:avLst/>
          </a:prstGeom>
          <a:ln>
            <a:solidFill>
              <a:srgbClr val="115A9F"/>
            </a:solidFill>
          </a:ln>
        </p:spPr>
      </p:pic>
      <p:sp>
        <p:nvSpPr>
          <p:cNvPr id="17" name="ZoneTexte 15">
            <a:extLst>
              <a:ext uri="{FF2B5EF4-FFF2-40B4-BE49-F238E27FC236}">
                <a16:creationId xmlns:a16="http://schemas.microsoft.com/office/drawing/2014/main" xmlns="" id="{76FF533B-C767-4900-BCAD-6C323EEDE77F}"/>
              </a:ext>
            </a:extLst>
          </p:cNvPr>
          <p:cNvSpPr txBox="1"/>
          <p:nvPr/>
        </p:nvSpPr>
        <p:spPr>
          <a:xfrm rot="10800000" flipV="1">
            <a:off x="364203" y="3781114"/>
            <a:ext cx="2167324" cy="1569660"/>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smtClean="0"/>
              <a:t>Cochez </a:t>
            </a:r>
            <a:r>
              <a:rPr lang="fr-FR" sz="1600" dirty="0"/>
              <a:t>la formation à laquelle vous souhaitez ajouter une lettre de motivation, puis cliquez sur « Nouvelle motivation »</a:t>
            </a:r>
          </a:p>
        </p:txBody>
      </p:sp>
      <p:pic>
        <p:nvPicPr>
          <p:cNvPr id="18" name="Image 8">
            <a:extLst>
              <a:ext uri="{FF2B5EF4-FFF2-40B4-BE49-F238E27FC236}">
                <a16:creationId xmlns:a16="http://schemas.microsoft.com/office/drawing/2014/main" xmlns="" id="{49276ABA-199F-4380-86BD-A09658751627}"/>
              </a:ext>
            </a:extLst>
          </p:cNvPr>
          <p:cNvPicPr>
            <a:picLocks noChangeAspect="1"/>
          </p:cNvPicPr>
          <p:nvPr/>
        </p:nvPicPr>
        <p:blipFill rotWithShape="1">
          <a:blip r:embed="rId5"/>
          <a:srcRect l="18602" t="61590" r="59866" b="32607"/>
          <a:stretch/>
        </p:blipFill>
        <p:spPr>
          <a:xfrm>
            <a:off x="4500239" y="4565944"/>
            <a:ext cx="1742208" cy="254338"/>
          </a:xfrm>
          <a:prstGeom prst="rect">
            <a:avLst/>
          </a:prstGeom>
          <a:ln w="19050">
            <a:noFill/>
          </a:ln>
          <a:effectLst>
            <a:glow rad="63500">
              <a:srgbClr val="FF0000">
                <a:alpha val="40000"/>
              </a:srgbClr>
            </a:glow>
          </a:effectLst>
        </p:spPr>
      </p:pic>
      <p:pic>
        <p:nvPicPr>
          <p:cNvPr id="19" name="Image 8">
            <a:extLst>
              <a:ext uri="{FF2B5EF4-FFF2-40B4-BE49-F238E27FC236}">
                <a16:creationId xmlns:a16="http://schemas.microsoft.com/office/drawing/2014/main" xmlns="" id="{5DE54FDE-D4E7-4BFA-8AAB-0EFD6E0EA600}"/>
              </a:ext>
            </a:extLst>
          </p:cNvPr>
          <p:cNvPicPr>
            <a:picLocks noChangeAspect="1"/>
          </p:cNvPicPr>
          <p:nvPr/>
        </p:nvPicPr>
        <p:blipFill rotWithShape="1">
          <a:blip r:embed="rId5"/>
          <a:srcRect l="17411" t="71274" r="70016" b="23636"/>
          <a:stretch/>
        </p:blipFill>
        <p:spPr>
          <a:xfrm>
            <a:off x="4365399" y="4971200"/>
            <a:ext cx="1079394" cy="236642"/>
          </a:xfrm>
          <a:prstGeom prst="rect">
            <a:avLst/>
          </a:prstGeom>
          <a:ln w="19050">
            <a:noFill/>
          </a:ln>
          <a:effectLst>
            <a:glow rad="63500">
              <a:srgbClr val="FF0000">
                <a:alpha val="40000"/>
              </a:srgbClr>
            </a:glow>
          </a:effectLst>
        </p:spPr>
      </p:pic>
      <p:sp>
        <p:nvSpPr>
          <p:cNvPr id="20"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spTree>
    <p:extLst>
      <p:ext uri="{BB962C8B-B14F-4D97-AF65-F5344CB8AC3E}">
        <p14:creationId xmlns:p14="http://schemas.microsoft.com/office/powerpoint/2010/main" val="669403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108325" y="2112674"/>
            <a:ext cx="7597838" cy="3436844"/>
          </a:xfrm>
          <a:prstGeom prst="rect">
            <a:avLst/>
          </a:prstGeom>
          <a:ln>
            <a:solidFill>
              <a:srgbClr val="115A9F"/>
            </a:solidFill>
          </a:ln>
        </p:spPr>
      </p:pic>
      <p:sp>
        <p:nvSpPr>
          <p:cNvPr id="16" name="ZoneTexte 15">
            <a:extLst>
              <a:ext uri="{FF2B5EF4-FFF2-40B4-BE49-F238E27FC236}">
                <a16:creationId xmlns:a16="http://schemas.microsoft.com/office/drawing/2014/main" xmlns="" id="{A2B1F3DB-7A4C-4CC0-95F8-54392104926F}"/>
              </a:ext>
            </a:extLst>
          </p:cNvPr>
          <p:cNvSpPr txBox="1"/>
          <p:nvPr/>
        </p:nvSpPr>
        <p:spPr>
          <a:xfrm rot="10800000" flipV="1">
            <a:off x="364203" y="3130760"/>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Tapez un titre et votre lettre de motivation puis cliquez sur « Enregistrer »</a:t>
            </a:r>
          </a:p>
        </p:txBody>
      </p:sp>
      <p:pic>
        <p:nvPicPr>
          <p:cNvPr id="17" name="Image 1">
            <a:extLst>
              <a:ext uri="{FF2B5EF4-FFF2-40B4-BE49-F238E27FC236}">
                <a16:creationId xmlns:a16="http://schemas.microsoft.com/office/drawing/2014/main" xmlns="" id="{33D60844-7822-4E2D-9665-B6ACB1EE4883}"/>
              </a:ext>
            </a:extLst>
          </p:cNvPr>
          <p:cNvPicPr>
            <a:picLocks noChangeAspect="1"/>
          </p:cNvPicPr>
          <p:nvPr/>
        </p:nvPicPr>
        <p:blipFill rotWithShape="1">
          <a:blip r:embed="rId4"/>
          <a:srcRect l="41489" t="83187" r="49826" b="11351"/>
          <a:stretch/>
        </p:blipFill>
        <p:spPr>
          <a:xfrm>
            <a:off x="5716515" y="4963421"/>
            <a:ext cx="599506" cy="204226"/>
          </a:xfrm>
          <a:prstGeom prst="rect">
            <a:avLst/>
          </a:prstGeom>
          <a:ln w="19050">
            <a:noFill/>
          </a:ln>
          <a:effectLst>
            <a:glow rad="63500">
              <a:srgbClr val="FF0000">
                <a:alpha val="40000"/>
              </a:srgbClr>
            </a:glow>
          </a:effectLst>
        </p:spPr>
      </p:pic>
      <p:pic>
        <p:nvPicPr>
          <p:cNvPr id="18" name="Image 1">
            <a:extLst>
              <a:ext uri="{FF2B5EF4-FFF2-40B4-BE49-F238E27FC236}">
                <a16:creationId xmlns:a16="http://schemas.microsoft.com/office/drawing/2014/main" xmlns="" id="{9006CFEC-4E35-480C-83C2-6CEBFD914D6A}"/>
              </a:ext>
            </a:extLst>
          </p:cNvPr>
          <p:cNvPicPr>
            <a:picLocks noChangeAspect="1"/>
          </p:cNvPicPr>
          <p:nvPr/>
        </p:nvPicPr>
        <p:blipFill rotWithShape="1">
          <a:blip r:embed="rId4"/>
          <a:srcRect l="19155" t="21986" r="19954" b="63742"/>
          <a:stretch/>
        </p:blipFill>
        <p:spPr>
          <a:xfrm>
            <a:off x="4775256" y="2846146"/>
            <a:ext cx="4054280" cy="514728"/>
          </a:xfrm>
          <a:prstGeom prst="rect">
            <a:avLst/>
          </a:prstGeom>
          <a:ln w="19050">
            <a:noFill/>
          </a:ln>
          <a:effectLst>
            <a:glow rad="63500">
              <a:srgbClr val="FF0000">
                <a:alpha val="40000"/>
              </a:srgbClr>
            </a:glow>
          </a:effectLst>
        </p:spPr>
      </p:pic>
      <p:sp>
        <p:nvSpPr>
          <p:cNvPr id="19"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spTree>
    <p:extLst>
      <p:ext uri="{BB962C8B-B14F-4D97-AF65-F5344CB8AC3E}">
        <p14:creationId xmlns:p14="http://schemas.microsoft.com/office/powerpoint/2010/main" val="38577020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a:stretch>
            <a:fillRect/>
          </a:stretch>
        </p:blipFill>
        <p:spPr>
          <a:xfrm>
            <a:off x="3137135" y="1447164"/>
            <a:ext cx="7569028" cy="3804127"/>
          </a:xfrm>
          <a:prstGeom prst="rect">
            <a:avLst/>
          </a:prstGeom>
          <a:ln>
            <a:solidFill>
              <a:srgbClr val="115A9F"/>
            </a:solidFill>
          </a:ln>
        </p:spPr>
      </p:pic>
      <p:sp>
        <p:nvSpPr>
          <p:cNvPr id="6" name="ZoneTexte 5"/>
          <p:cNvSpPr txBox="1"/>
          <p:nvPr/>
        </p:nvSpPr>
        <p:spPr>
          <a:xfrm>
            <a:off x="256374" y="1922803"/>
            <a:ext cx="2367185" cy="3416320"/>
          </a:xfrm>
          <a:prstGeom prst="rect">
            <a:avLst/>
          </a:prstGeom>
          <a:noFill/>
        </p:spPr>
        <p:txBody>
          <a:bodyPr wrap="square" rtlCol="0">
            <a:spAutoFit/>
          </a:bodyPr>
          <a:lstStyle>
            <a:defPPr>
              <a:defRPr lang="fr-FR"/>
            </a:defPPr>
            <a:lvl1pPr algn="r">
              <a:defRPr sz="1600" spc="-50">
                <a:solidFill>
                  <a:srgbClr val="02519A"/>
                </a:solidFill>
                <a:latin typeface="+mj-lt"/>
                <a:cs typeface="Microsoft Sans Serif" panose="020B0604020202020204" pitchFamily="34" charset="0"/>
              </a:defRPr>
            </a:lvl1pPr>
          </a:lstStyle>
          <a:p>
            <a:r>
              <a:rPr lang="fr-FR" dirty="0"/>
              <a:t>Cliquez sur « Ajouter une formation » pour compléter votre sélection</a:t>
            </a:r>
          </a:p>
          <a:p>
            <a:endParaRPr lang="fr-FR" dirty="0"/>
          </a:p>
          <a:p>
            <a:pPr marL="169863" algn="l"/>
            <a:r>
              <a:rPr lang="fr-FR" dirty="0"/>
              <a:t>Attention!</a:t>
            </a:r>
          </a:p>
          <a:p>
            <a:pPr marL="169863" algn="l"/>
            <a:r>
              <a:rPr lang="fr-FR" dirty="0"/>
              <a:t>Les candidats de DAP Jaune peuvent télécharger ici un portfolio.</a:t>
            </a:r>
          </a:p>
          <a:p>
            <a:pPr marL="169863" algn="l"/>
            <a:r>
              <a:rPr lang="fr-FR" dirty="0"/>
              <a:t>Le portfolio doit être au format PDF!</a:t>
            </a:r>
          </a:p>
        </p:txBody>
      </p:sp>
      <p:sp>
        <p:nvSpPr>
          <p:cNvPr id="15" name="Bulle ronde 8">
            <a:extLst>
              <a:ext uri="{FF2B5EF4-FFF2-40B4-BE49-F238E27FC236}">
                <a16:creationId xmlns:a16="http://schemas.microsoft.com/office/drawing/2014/main" xmlns="" id="{119C61F9-9962-4319-98C9-64620E84BC71}"/>
              </a:ext>
            </a:extLst>
          </p:cNvPr>
          <p:cNvSpPr/>
          <p:nvPr/>
        </p:nvSpPr>
        <p:spPr>
          <a:xfrm>
            <a:off x="166762" y="2935474"/>
            <a:ext cx="269243" cy="264601"/>
          </a:xfrm>
          <a:prstGeom prst="wedgeEllipseCallo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a:t>
            </a:r>
          </a:p>
        </p:txBody>
      </p:sp>
      <p:pic>
        <p:nvPicPr>
          <p:cNvPr id="16" name="Image 2">
            <a:extLst>
              <a:ext uri="{FF2B5EF4-FFF2-40B4-BE49-F238E27FC236}">
                <a16:creationId xmlns:a16="http://schemas.microsoft.com/office/drawing/2014/main" xmlns="" id="{0F277937-6B77-4365-B513-ACE5E3AC9232}"/>
              </a:ext>
            </a:extLst>
          </p:cNvPr>
          <p:cNvPicPr>
            <a:picLocks noChangeAspect="1"/>
          </p:cNvPicPr>
          <p:nvPr/>
        </p:nvPicPr>
        <p:blipFill rotWithShape="1">
          <a:blip r:embed="rId4"/>
          <a:srcRect l="17068" t="71319" r="70774" b="24383"/>
          <a:stretch/>
        </p:blipFill>
        <p:spPr>
          <a:xfrm>
            <a:off x="4209332" y="4135994"/>
            <a:ext cx="1106840" cy="211948"/>
          </a:xfrm>
          <a:prstGeom prst="rect">
            <a:avLst/>
          </a:prstGeom>
          <a:ln w="19050">
            <a:noFill/>
          </a:ln>
          <a:effectLst>
            <a:glow rad="63500">
              <a:srgbClr val="FF0000">
                <a:alpha val="40000"/>
              </a:srgbClr>
            </a:glow>
          </a:effectLst>
        </p:spPr>
      </p:pic>
      <p:pic>
        <p:nvPicPr>
          <p:cNvPr id="17" name="Image 2">
            <a:extLst>
              <a:ext uri="{FF2B5EF4-FFF2-40B4-BE49-F238E27FC236}">
                <a16:creationId xmlns:a16="http://schemas.microsoft.com/office/drawing/2014/main" xmlns="" id="{BF6B0BCD-ADED-41CB-A896-5DDAA6D7743D}"/>
              </a:ext>
            </a:extLst>
          </p:cNvPr>
          <p:cNvPicPr>
            <a:picLocks noChangeAspect="1"/>
          </p:cNvPicPr>
          <p:nvPr/>
        </p:nvPicPr>
        <p:blipFill rotWithShape="1">
          <a:blip r:embed="rId4"/>
          <a:srcRect l="39055" t="22131" r="47407" b="72298"/>
          <a:stretch/>
        </p:blipFill>
        <p:spPr>
          <a:xfrm>
            <a:off x="6139219" y="2278228"/>
            <a:ext cx="1047624" cy="233548"/>
          </a:xfrm>
          <a:prstGeom prst="rect">
            <a:avLst/>
          </a:prstGeom>
          <a:ln w="19050">
            <a:noFill/>
          </a:ln>
          <a:effectLst>
            <a:glow rad="63500">
              <a:srgbClr val="FF0000">
                <a:alpha val="40000"/>
              </a:srgbClr>
            </a:glow>
          </a:effectLst>
        </p:spPr>
      </p:pic>
      <p:sp>
        <p:nvSpPr>
          <p:cNvPr id="18"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spTree>
    <p:extLst>
      <p:ext uri="{BB962C8B-B14F-4D97-AF65-F5344CB8AC3E}">
        <p14:creationId xmlns:p14="http://schemas.microsoft.com/office/powerpoint/2010/main" val="33902682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050849" y="1854437"/>
            <a:ext cx="7520300" cy="3794333"/>
          </a:xfrm>
          <a:prstGeom prst="rect">
            <a:avLst/>
          </a:prstGeom>
          <a:ln>
            <a:solidFill>
              <a:srgbClr val="115A9F"/>
            </a:solidFill>
          </a:ln>
        </p:spPr>
      </p:pic>
      <p:sp>
        <p:nvSpPr>
          <p:cNvPr id="15" name="ZoneTexte 15">
            <a:extLst>
              <a:ext uri="{FF2B5EF4-FFF2-40B4-BE49-F238E27FC236}">
                <a16:creationId xmlns:a16="http://schemas.microsoft.com/office/drawing/2014/main" xmlns="" id="{37547D13-DFE0-4204-9F8C-F9D62BA6A212}"/>
              </a:ext>
            </a:extLst>
          </p:cNvPr>
          <p:cNvSpPr txBox="1"/>
          <p:nvPr/>
        </p:nvSpPr>
        <p:spPr>
          <a:xfrm rot="10800000" flipV="1">
            <a:off x="364203" y="3945267"/>
            <a:ext cx="2167324"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 « Retourner au panier de formations » pour ajouter une nouvelle formation </a:t>
            </a:r>
          </a:p>
        </p:txBody>
      </p:sp>
      <p:pic>
        <p:nvPicPr>
          <p:cNvPr id="16" name="Image 1">
            <a:extLst>
              <a:ext uri="{FF2B5EF4-FFF2-40B4-BE49-F238E27FC236}">
                <a16:creationId xmlns:a16="http://schemas.microsoft.com/office/drawing/2014/main" xmlns="" id="{2C8BF40E-A9C0-4097-A522-FD3029553B57}"/>
              </a:ext>
            </a:extLst>
          </p:cNvPr>
          <p:cNvPicPr>
            <a:picLocks noChangeAspect="1"/>
          </p:cNvPicPr>
          <p:nvPr/>
        </p:nvPicPr>
        <p:blipFill rotWithShape="1">
          <a:blip r:embed="rId4"/>
          <a:srcRect l="40356" t="94876" r="40090"/>
          <a:stretch/>
        </p:blipFill>
        <p:spPr>
          <a:xfrm>
            <a:off x="6000111" y="5419178"/>
            <a:ext cx="1617358" cy="229592"/>
          </a:xfrm>
          <a:prstGeom prst="rect">
            <a:avLst/>
          </a:prstGeom>
          <a:ln w="19050">
            <a:noFill/>
          </a:ln>
          <a:effectLst>
            <a:glow rad="63500">
              <a:srgbClr val="FF0000">
                <a:alpha val="40000"/>
              </a:srgbClr>
            </a:glow>
          </a:effectLst>
        </p:spPr>
      </p:pic>
      <p:sp>
        <p:nvSpPr>
          <p:cNvPr id="1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spTree>
    <p:extLst>
      <p:ext uri="{BB962C8B-B14F-4D97-AF65-F5344CB8AC3E}">
        <p14:creationId xmlns:p14="http://schemas.microsoft.com/office/powerpoint/2010/main" val="30065546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108325" y="2033899"/>
            <a:ext cx="7597838" cy="3948147"/>
          </a:xfrm>
          <a:prstGeom prst="rect">
            <a:avLst/>
          </a:prstGeom>
          <a:ln>
            <a:solidFill>
              <a:srgbClr val="115A9F"/>
            </a:solidFill>
          </a:ln>
        </p:spPr>
      </p:pic>
      <p:sp>
        <p:nvSpPr>
          <p:cNvPr id="15" name="ZoneTexte 15">
            <a:extLst>
              <a:ext uri="{FF2B5EF4-FFF2-40B4-BE49-F238E27FC236}">
                <a16:creationId xmlns:a16="http://schemas.microsoft.com/office/drawing/2014/main" xmlns="" id="{E0BBE414-6D42-48BA-9CD0-8FAC1395ADC1}"/>
              </a:ext>
            </a:extLst>
          </p:cNvPr>
          <p:cNvSpPr txBox="1"/>
          <p:nvPr/>
        </p:nvSpPr>
        <p:spPr>
          <a:xfrm rot="10800000" flipV="1">
            <a:off x="364203" y="3474925"/>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Votre panier de formations doit afficher la mention « </a:t>
            </a:r>
            <a:r>
              <a:rPr lang="fr-FR" sz="1600" dirty="0">
                <a:solidFill>
                  <a:srgbClr val="00B050"/>
                </a:solidFill>
              </a:rPr>
              <a:t>Complet</a:t>
            </a:r>
            <a:r>
              <a:rPr lang="fr-FR" sz="1600" dirty="0"/>
              <a:t> » </a:t>
            </a:r>
          </a:p>
        </p:txBody>
      </p:sp>
      <p:pic>
        <p:nvPicPr>
          <p:cNvPr id="16" name="Image 1">
            <a:extLst>
              <a:ext uri="{FF2B5EF4-FFF2-40B4-BE49-F238E27FC236}">
                <a16:creationId xmlns:a16="http://schemas.microsoft.com/office/drawing/2014/main" xmlns="" id="{31900716-89D5-4422-8C74-C0B32DAD6423}"/>
              </a:ext>
            </a:extLst>
          </p:cNvPr>
          <p:cNvPicPr>
            <a:picLocks noChangeAspect="1"/>
          </p:cNvPicPr>
          <p:nvPr/>
        </p:nvPicPr>
        <p:blipFill rotWithShape="1">
          <a:blip r:embed="rId4"/>
          <a:srcRect l="54139" t="41166" r="38919" b="55353"/>
          <a:stretch/>
        </p:blipFill>
        <p:spPr>
          <a:xfrm>
            <a:off x="6193772" y="2602781"/>
            <a:ext cx="713472" cy="193782"/>
          </a:xfrm>
          <a:prstGeom prst="rect">
            <a:avLst/>
          </a:prstGeom>
          <a:ln w="19050">
            <a:noFill/>
          </a:ln>
          <a:effectLst>
            <a:glow rad="63500">
              <a:srgbClr val="FF0000">
                <a:alpha val="40000"/>
              </a:srgbClr>
            </a:glow>
          </a:effectLst>
        </p:spPr>
      </p:pic>
      <p:sp>
        <p:nvSpPr>
          <p:cNvPr id="1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spTree>
    <p:extLst>
      <p:ext uri="{BB962C8B-B14F-4D97-AF65-F5344CB8AC3E}">
        <p14:creationId xmlns:p14="http://schemas.microsoft.com/office/powerpoint/2010/main" val="239172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xmlns="" id="{51819E0F-500F-6133-73FA-4D00BF0DE87A}"/>
              </a:ext>
            </a:extLst>
          </p:cNvPr>
          <p:cNvSpPr/>
          <p:nvPr/>
        </p:nvSpPr>
        <p:spPr>
          <a:xfrm>
            <a:off x="3292297" y="2634600"/>
            <a:ext cx="1120800" cy="11208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t>1</a:t>
            </a:r>
          </a:p>
        </p:txBody>
      </p:sp>
      <p:sp>
        <p:nvSpPr>
          <p:cNvPr id="3" name="Oval 2">
            <a:extLst>
              <a:ext uri="{FF2B5EF4-FFF2-40B4-BE49-F238E27FC236}">
                <a16:creationId xmlns:a16="http://schemas.microsoft.com/office/drawing/2014/main" xmlns="" id="{72E5EC9E-3550-7105-13EB-A0784E62DDD8}"/>
              </a:ext>
            </a:extLst>
          </p:cNvPr>
          <p:cNvSpPr/>
          <p:nvPr/>
        </p:nvSpPr>
        <p:spPr>
          <a:xfrm>
            <a:off x="4787832" y="2634600"/>
            <a:ext cx="1120800" cy="11208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t>2</a:t>
            </a:r>
          </a:p>
        </p:txBody>
      </p:sp>
      <p:sp>
        <p:nvSpPr>
          <p:cNvPr id="5" name="Oval 4">
            <a:extLst>
              <a:ext uri="{FF2B5EF4-FFF2-40B4-BE49-F238E27FC236}">
                <a16:creationId xmlns:a16="http://schemas.microsoft.com/office/drawing/2014/main" xmlns="" id="{719A1C2B-C70B-A76A-A8D2-C670FD844BD9}"/>
              </a:ext>
            </a:extLst>
          </p:cNvPr>
          <p:cNvSpPr/>
          <p:nvPr/>
        </p:nvSpPr>
        <p:spPr>
          <a:xfrm>
            <a:off x="6283367" y="2634600"/>
            <a:ext cx="1120800" cy="11208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t>3</a:t>
            </a:r>
          </a:p>
        </p:txBody>
      </p:sp>
      <p:sp>
        <p:nvSpPr>
          <p:cNvPr id="6" name="Oval 5">
            <a:extLst>
              <a:ext uri="{FF2B5EF4-FFF2-40B4-BE49-F238E27FC236}">
                <a16:creationId xmlns:a16="http://schemas.microsoft.com/office/drawing/2014/main" xmlns="" id="{F568746C-AE35-2CA7-868D-C5C09200CE98}"/>
              </a:ext>
            </a:extLst>
          </p:cNvPr>
          <p:cNvSpPr/>
          <p:nvPr/>
        </p:nvSpPr>
        <p:spPr>
          <a:xfrm>
            <a:off x="7778902" y="2634600"/>
            <a:ext cx="1120800" cy="11208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t>4</a:t>
            </a:r>
          </a:p>
        </p:txBody>
      </p:sp>
      <p:cxnSp>
        <p:nvCxnSpPr>
          <p:cNvPr id="7" name="Straight Connector 6">
            <a:extLst>
              <a:ext uri="{FF2B5EF4-FFF2-40B4-BE49-F238E27FC236}">
                <a16:creationId xmlns:a16="http://schemas.microsoft.com/office/drawing/2014/main" xmlns="" id="{68E99AF9-9A1D-AE49-C954-ED914C61AA75}"/>
              </a:ext>
            </a:extLst>
          </p:cNvPr>
          <p:cNvCxnSpPr>
            <a:cxnSpLocks/>
            <a:stCxn id="2" idx="6"/>
            <a:endCxn id="3" idx="2"/>
          </p:cNvCxnSpPr>
          <p:nvPr/>
        </p:nvCxnSpPr>
        <p:spPr>
          <a:xfrm>
            <a:off x="4413097" y="3195000"/>
            <a:ext cx="3747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7D95BC4-F29E-07BF-706D-7093A25F28F3}"/>
              </a:ext>
            </a:extLst>
          </p:cNvPr>
          <p:cNvCxnSpPr>
            <a:cxnSpLocks/>
            <a:stCxn id="3" idx="6"/>
            <a:endCxn id="5" idx="2"/>
          </p:cNvCxnSpPr>
          <p:nvPr/>
        </p:nvCxnSpPr>
        <p:spPr>
          <a:xfrm>
            <a:off x="5908632" y="3195000"/>
            <a:ext cx="3747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E18A708-F329-4497-F0D0-15F6738AD036}"/>
              </a:ext>
            </a:extLst>
          </p:cNvPr>
          <p:cNvCxnSpPr>
            <a:cxnSpLocks/>
            <a:stCxn id="5" idx="6"/>
            <a:endCxn id="6" idx="2"/>
          </p:cNvCxnSpPr>
          <p:nvPr/>
        </p:nvCxnSpPr>
        <p:spPr>
          <a:xfrm>
            <a:off x="7404167" y="3195000"/>
            <a:ext cx="3747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6CE866D2-8DCF-54FE-B050-787F48D915C3}"/>
              </a:ext>
            </a:extLst>
          </p:cNvPr>
          <p:cNvSpPr txBox="1"/>
          <p:nvPr/>
        </p:nvSpPr>
        <p:spPr>
          <a:xfrm>
            <a:off x="7043497" y="3980611"/>
            <a:ext cx="2591610" cy="1015663"/>
          </a:xfrm>
          <a:prstGeom prst="rect">
            <a:avLst/>
          </a:prstGeom>
          <a:noFill/>
        </p:spPr>
        <p:txBody>
          <a:bodyPr wrap="square">
            <a:spAutoFit/>
          </a:bodyPr>
          <a:lstStyle/>
          <a:p>
            <a:pPr algn="ctr"/>
            <a:r>
              <a:rPr lang="fr-FR" sz="2000" dirty="0">
                <a:solidFill>
                  <a:srgbClr val="02519A"/>
                </a:solidFill>
                <a:latin typeface="+mj-lt"/>
              </a:rPr>
              <a:t>Etape 4:</a:t>
            </a:r>
          </a:p>
          <a:p>
            <a:pPr algn="ctr"/>
            <a:r>
              <a:rPr lang="fr-FR" sz="2000" dirty="0">
                <a:solidFill>
                  <a:srgbClr val="02519A"/>
                </a:solidFill>
                <a:latin typeface="+mj-lt"/>
              </a:rPr>
              <a:t>Soumettez votre dossier</a:t>
            </a:r>
            <a:endParaRPr lang="x-none" sz="2000" dirty="0">
              <a:solidFill>
                <a:srgbClr val="02519A"/>
              </a:solidFill>
              <a:latin typeface="+mj-lt"/>
            </a:endParaRPr>
          </a:p>
        </p:txBody>
      </p:sp>
    </p:spTree>
    <p:extLst>
      <p:ext uri="{BB962C8B-B14F-4D97-AF65-F5344CB8AC3E}">
        <p14:creationId xmlns:p14="http://schemas.microsoft.com/office/powerpoint/2010/main" val="2993696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ZoneTexte 10"/>
          <p:cNvSpPr txBox="1"/>
          <p:nvPr/>
        </p:nvSpPr>
        <p:spPr>
          <a:xfrm>
            <a:off x="2532721" y="359788"/>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sp>
        <p:nvSpPr>
          <p:cNvPr id="2" name="Oval 1">
            <a:extLst>
              <a:ext uri="{FF2B5EF4-FFF2-40B4-BE49-F238E27FC236}">
                <a16:creationId xmlns:a16="http://schemas.microsoft.com/office/drawing/2014/main" xmlns="" id="{5ADBCF0B-BFD4-F497-0AB4-4761FACD134A}"/>
              </a:ext>
            </a:extLst>
          </p:cNvPr>
          <p:cNvSpPr/>
          <p:nvPr/>
        </p:nvSpPr>
        <p:spPr>
          <a:xfrm>
            <a:off x="3292297" y="2634600"/>
            <a:ext cx="1120800" cy="11208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t>1</a:t>
            </a:r>
          </a:p>
        </p:txBody>
      </p:sp>
      <p:sp>
        <p:nvSpPr>
          <p:cNvPr id="3" name="Oval 2">
            <a:extLst>
              <a:ext uri="{FF2B5EF4-FFF2-40B4-BE49-F238E27FC236}">
                <a16:creationId xmlns:a16="http://schemas.microsoft.com/office/drawing/2014/main" xmlns="" id="{3C3E3381-75FE-4FD3-865F-0297830371C8}"/>
              </a:ext>
            </a:extLst>
          </p:cNvPr>
          <p:cNvSpPr/>
          <p:nvPr/>
        </p:nvSpPr>
        <p:spPr>
          <a:xfrm>
            <a:off x="4787832" y="2634600"/>
            <a:ext cx="1120800" cy="11208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solidFill>
                  <a:schemeClr val="accent1">
                    <a:lumMod val="40000"/>
                    <a:lumOff val="60000"/>
                  </a:schemeClr>
                </a:solidFill>
              </a:rPr>
              <a:t>2</a:t>
            </a:r>
          </a:p>
        </p:txBody>
      </p:sp>
      <p:sp>
        <p:nvSpPr>
          <p:cNvPr id="4" name="Oval 3">
            <a:extLst>
              <a:ext uri="{FF2B5EF4-FFF2-40B4-BE49-F238E27FC236}">
                <a16:creationId xmlns:a16="http://schemas.microsoft.com/office/drawing/2014/main" xmlns="" id="{CF4922B7-43EF-01A7-DBEE-914E98CACE19}"/>
              </a:ext>
            </a:extLst>
          </p:cNvPr>
          <p:cNvSpPr/>
          <p:nvPr/>
        </p:nvSpPr>
        <p:spPr>
          <a:xfrm>
            <a:off x="6283367" y="2634600"/>
            <a:ext cx="1120800" cy="11208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solidFill>
                  <a:schemeClr val="accent1">
                    <a:lumMod val="40000"/>
                    <a:lumOff val="60000"/>
                  </a:schemeClr>
                </a:solidFill>
              </a:rPr>
              <a:t>3</a:t>
            </a:r>
          </a:p>
        </p:txBody>
      </p:sp>
      <p:sp>
        <p:nvSpPr>
          <p:cNvPr id="5" name="Oval 4">
            <a:extLst>
              <a:ext uri="{FF2B5EF4-FFF2-40B4-BE49-F238E27FC236}">
                <a16:creationId xmlns:a16="http://schemas.microsoft.com/office/drawing/2014/main" xmlns="" id="{50EECA6D-E016-E973-E561-2EB43542D353}"/>
              </a:ext>
            </a:extLst>
          </p:cNvPr>
          <p:cNvSpPr/>
          <p:nvPr/>
        </p:nvSpPr>
        <p:spPr>
          <a:xfrm>
            <a:off x="7778902" y="2634600"/>
            <a:ext cx="1120800" cy="11208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solidFill>
                  <a:schemeClr val="accent1">
                    <a:lumMod val="40000"/>
                    <a:lumOff val="60000"/>
                  </a:schemeClr>
                </a:solidFill>
              </a:rPr>
              <a:t>4</a:t>
            </a:r>
          </a:p>
        </p:txBody>
      </p:sp>
      <p:cxnSp>
        <p:nvCxnSpPr>
          <p:cNvPr id="8" name="Straight Connector 7">
            <a:extLst>
              <a:ext uri="{FF2B5EF4-FFF2-40B4-BE49-F238E27FC236}">
                <a16:creationId xmlns:a16="http://schemas.microsoft.com/office/drawing/2014/main" xmlns="" id="{B6125F74-9037-3A29-3238-67DC502E3D4C}"/>
              </a:ext>
            </a:extLst>
          </p:cNvPr>
          <p:cNvCxnSpPr>
            <a:cxnSpLocks/>
            <a:stCxn id="2" idx="6"/>
            <a:endCxn id="3" idx="2"/>
          </p:cNvCxnSpPr>
          <p:nvPr/>
        </p:nvCxnSpPr>
        <p:spPr>
          <a:xfrm>
            <a:off x="4413097" y="3195000"/>
            <a:ext cx="3747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995520D-B83A-650F-DAF0-C68F402BAD6D}"/>
              </a:ext>
            </a:extLst>
          </p:cNvPr>
          <p:cNvCxnSpPr>
            <a:cxnSpLocks/>
            <a:stCxn id="3" idx="6"/>
            <a:endCxn id="4" idx="2"/>
          </p:cNvCxnSpPr>
          <p:nvPr/>
        </p:nvCxnSpPr>
        <p:spPr>
          <a:xfrm>
            <a:off x="5908632" y="3195000"/>
            <a:ext cx="3747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12A6A95-0711-7AE0-9EE4-1068024F5DBB}"/>
              </a:ext>
            </a:extLst>
          </p:cNvPr>
          <p:cNvCxnSpPr>
            <a:cxnSpLocks/>
            <a:stCxn id="4" idx="6"/>
            <a:endCxn id="5" idx="2"/>
          </p:cNvCxnSpPr>
          <p:nvPr/>
        </p:nvCxnSpPr>
        <p:spPr>
          <a:xfrm>
            <a:off x="7404167" y="3195000"/>
            <a:ext cx="3747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A6CD5B15-272D-A443-E4C1-25473492DE82}"/>
              </a:ext>
            </a:extLst>
          </p:cNvPr>
          <p:cNvSpPr txBox="1"/>
          <p:nvPr/>
        </p:nvSpPr>
        <p:spPr>
          <a:xfrm>
            <a:off x="2556892" y="3980611"/>
            <a:ext cx="2591610" cy="1015663"/>
          </a:xfrm>
          <a:prstGeom prst="rect">
            <a:avLst/>
          </a:prstGeom>
          <a:noFill/>
        </p:spPr>
        <p:txBody>
          <a:bodyPr wrap="square">
            <a:spAutoFit/>
          </a:bodyPr>
          <a:lstStyle/>
          <a:p>
            <a:pPr algn="ctr"/>
            <a:r>
              <a:rPr lang="fr-FR" sz="2000" dirty="0">
                <a:solidFill>
                  <a:srgbClr val="02519A"/>
                </a:solidFill>
                <a:latin typeface="+mj-lt"/>
              </a:rPr>
              <a:t>Etape 1:</a:t>
            </a:r>
          </a:p>
          <a:p>
            <a:pPr algn="ctr"/>
            <a:r>
              <a:rPr lang="fr-FR" sz="2000" dirty="0">
                <a:solidFill>
                  <a:srgbClr val="02519A"/>
                </a:solidFill>
                <a:latin typeface="+mj-lt"/>
              </a:rPr>
              <a:t>Créez un compte sur Etudes en France</a:t>
            </a:r>
            <a:endParaRPr lang="x-none" sz="2000" dirty="0"/>
          </a:p>
        </p:txBody>
      </p:sp>
      <p:pic>
        <p:nvPicPr>
          <p:cNvPr id="31" name="Picture 2" descr="ustomer Login Icon #180013 - Free Icons Library">
            <a:extLst>
              <a:ext uri="{FF2B5EF4-FFF2-40B4-BE49-F238E27FC236}">
                <a16:creationId xmlns:a16="http://schemas.microsoft.com/office/drawing/2014/main" xmlns="" id="{400660C6-D86E-501C-6013-7DB270B08A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Connecteur droit 13">
            <a:extLst>
              <a:ext uri="{FF2B5EF4-FFF2-40B4-BE49-F238E27FC236}">
                <a16:creationId xmlns:a16="http://schemas.microsoft.com/office/drawing/2014/main" xmlns="" id="{124D4E2F-690F-D0C7-0274-66EE3A311B84}"/>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136145"/>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4"/>
          <a:stretch>
            <a:fillRect/>
          </a:stretch>
        </p:blipFill>
        <p:spPr>
          <a:xfrm>
            <a:off x="3069416" y="1723293"/>
            <a:ext cx="7636747" cy="4336762"/>
          </a:xfrm>
          <a:prstGeom prst="rect">
            <a:avLst/>
          </a:prstGeom>
          <a:ln>
            <a:solidFill>
              <a:srgbClr val="115A9F"/>
            </a:solidFill>
          </a:ln>
        </p:spPr>
      </p:pic>
      <p:sp>
        <p:nvSpPr>
          <p:cNvPr id="17" name="ZoneTexte 15">
            <a:extLst>
              <a:ext uri="{FF2B5EF4-FFF2-40B4-BE49-F238E27FC236}">
                <a16:creationId xmlns:a16="http://schemas.microsoft.com/office/drawing/2014/main" xmlns="" id="{A8A10AF9-F7CD-445F-962A-6A3CBF3E066C}"/>
              </a:ext>
            </a:extLst>
          </p:cNvPr>
          <p:cNvSpPr txBox="1"/>
          <p:nvPr/>
        </p:nvSpPr>
        <p:spPr>
          <a:xfrm rot="10800000" flipV="1">
            <a:off x="364203" y="2433481"/>
            <a:ext cx="2167324" cy="2308324"/>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a:t>
            </a:r>
          </a:p>
          <a:p>
            <a:r>
              <a:rPr lang="fr-FR" sz="1600" dirty="0"/>
              <a:t>« Je suis candidat »</a:t>
            </a:r>
          </a:p>
          <a:p>
            <a:r>
              <a:rPr lang="fr-FR" sz="1600" dirty="0"/>
              <a:t>pour vérifier que votre dossier affiche « </a:t>
            </a:r>
            <a:r>
              <a:rPr lang="fr-FR" sz="1600" dirty="0">
                <a:solidFill>
                  <a:srgbClr val="00B050"/>
                </a:solidFill>
              </a:rPr>
              <a:t>Complet</a:t>
            </a:r>
            <a:r>
              <a:rPr lang="fr-FR" sz="1600" dirty="0"/>
              <a:t> »,</a:t>
            </a:r>
          </a:p>
          <a:p>
            <a:r>
              <a:rPr lang="fr-FR" sz="1600" dirty="0"/>
              <a:t>puis cliquez sur</a:t>
            </a:r>
          </a:p>
          <a:p>
            <a:r>
              <a:rPr lang="fr-FR" sz="1600" dirty="0"/>
              <a:t>« Je soumets mon dossier à l’espace Campus France »  </a:t>
            </a:r>
          </a:p>
        </p:txBody>
      </p:sp>
      <p:pic>
        <p:nvPicPr>
          <p:cNvPr id="18" name="Image 3">
            <a:extLst>
              <a:ext uri="{FF2B5EF4-FFF2-40B4-BE49-F238E27FC236}">
                <a16:creationId xmlns:a16="http://schemas.microsoft.com/office/drawing/2014/main" xmlns="" id="{3C9784C1-0E4B-4DCE-9800-7B669CC451ED}"/>
              </a:ext>
            </a:extLst>
          </p:cNvPr>
          <p:cNvPicPr>
            <a:picLocks noChangeAspect="1"/>
          </p:cNvPicPr>
          <p:nvPr/>
        </p:nvPicPr>
        <p:blipFill rotWithShape="1">
          <a:blip r:embed="rId4"/>
          <a:srcRect l="18508" t="72251" r="56910" b="23281"/>
          <a:stretch/>
        </p:blipFill>
        <p:spPr>
          <a:xfrm>
            <a:off x="4488016" y="4856615"/>
            <a:ext cx="1968079" cy="193780"/>
          </a:xfrm>
          <a:prstGeom prst="rect">
            <a:avLst/>
          </a:prstGeom>
          <a:ln w="19050">
            <a:noFill/>
          </a:ln>
          <a:effectLst>
            <a:glow rad="63500">
              <a:srgbClr val="FF0000">
                <a:alpha val="40000"/>
              </a:srgbClr>
            </a:glow>
          </a:effectLst>
        </p:spPr>
      </p:pic>
      <p:pic>
        <p:nvPicPr>
          <p:cNvPr id="19" name="Image 3">
            <a:extLst>
              <a:ext uri="{FF2B5EF4-FFF2-40B4-BE49-F238E27FC236}">
                <a16:creationId xmlns:a16="http://schemas.microsoft.com/office/drawing/2014/main" xmlns="" id="{413CF78C-FDB6-43A5-BB02-DBB84F3BF8F3}"/>
              </a:ext>
            </a:extLst>
          </p:cNvPr>
          <p:cNvPicPr>
            <a:picLocks noChangeAspect="1"/>
          </p:cNvPicPr>
          <p:nvPr/>
        </p:nvPicPr>
        <p:blipFill rotWithShape="1">
          <a:blip r:embed="rId4"/>
          <a:srcRect l="37947" t="61219" r="56229" b="29146"/>
          <a:stretch/>
        </p:blipFill>
        <p:spPr>
          <a:xfrm>
            <a:off x="5989812" y="4369263"/>
            <a:ext cx="466283" cy="417838"/>
          </a:xfrm>
          <a:prstGeom prst="rect">
            <a:avLst/>
          </a:prstGeom>
          <a:ln w="19050">
            <a:noFill/>
          </a:ln>
          <a:effectLst>
            <a:glow rad="63500">
              <a:srgbClr val="FF0000">
                <a:alpha val="40000"/>
              </a:srgbClr>
            </a:glow>
          </a:effectLst>
        </p:spPr>
      </p:pic>
      <p:pic>
        <p:nvPicPr>
          <p:cNvPr id="20" name="Image 3">
            <a:extLst>
              <a:ext uri="{FF2B5EF4-FFF2-40B4-BE49-F238E27FC236}">
                <a16:creationId xmlns:a16="http://schemas.microsoft.com/office/drawing/2014/main" xmlns="" id="{46890357-B2BF-4C5D-90E3-B9E22150F84B}"/>
              </a:ext>
            </a:extLst>
          </p:cNvPr>
          <p:cNvPicPr>
            <a:picLocks noChangeAspect="1"/>
          </p:cNvPicPr>
          <p:nvPr/>
        </p:nvPicPr>
        <p:blipFill rotWithShape="1">
          <a:blip r:embed="rId4"/>
          <a:srcRect l="16315" t="16955" r="76802" b="79415"/>
          <a:stretch/>
        </p:blipFill>
        <p:spPr>
          <a:xfrm>
            <a:off x="4384276" y="2468103"/>
            <a:ext cx="611618" cy="174748"/>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5064698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108325" y="1608991"/>
            <a:ext cx="6199242" cy="3357923"/>
          </a:xfrm>
          <a:prstGeom prst="rect">
            <a:avLst/>
          </a:prstGeom>
          <a:ln>
            <a:solidFill>
              <a:srgbClr val="115A9F"/>
            </a:solidFill>
          </a:ln>
        </p:spPr>
      </p:pic>
      <p:pic>
        <p:nvPicPr>
          <p:cNvPr id="3" name="Image 2"/>
          <p:cNvPicPr>
            <a:picLocks noChangeAspect="1"/>
          </p:cNvPicPr>
          <p:nvPr/>
        </p:nvPicPr>
        <p:blipFill>
          <a:blip r:embed="rId5"/>
          <a:stretch>
            <a:fillRect/>
          </a:stretch>
        </p:blipFill>
        <p:spPr>
          <a:xfrm>
            <a:off x="5911088" y="3210431"/>
            <a:ext cx="5367509" cy="2907401"/>
          </a:xfrm>
          <a:prstGeom prst="rect">
            <a:avLst/>
          </a:prstGeom>
          <a:ln>
            <a:solidFill>
              <a:srgbClr val="115A9F"/>
            </a:solidFill>
          </a:ln>
        </p:spPr>
      </p:pic>
      <p:sp>
        <p:nvSpPr>
          <p:cNvPr id="17" name="ZoneTexte 15">
            <a:extLst>
              <a:ext uri="{FF2B5EF4-FFF2-40B4-BE49-F238E27FC236}">
                <a16:creationId xmlns:a16="http://schemas.microsoft.com/office/drawing/2014/main" xmlns="" id="{0380BDAE-7B34-4230-B157-A78074FE4688}"/>
              </a:ext>
            </a:extLst>
          </p:cNvPr>
          <p:cNvSpPr txBox="1"/>
          <p:nvPr/>
        </p:nvSpPr>
        <p:spPr>
          <a:xfrm rot="10800000" flipV="1">
            <a:off x="364203" y="2120712"/>
            <a:ext cx="2167324" cy="3539430"/>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Après avoir vérifié que toutes les rubriques affichent la mention « </a:t>
            </a:r>
            <a:r>
              <a:rPr lang="fr-FR" sz="1600" dirty="0">
                <a:solidFill>
                  <a:srgbClr val="00B050"/>
                </a:solidFill>
              </a:rPr>
              <a:t>Complet </a:t>
            </a:r>
            <a:r>
              <a:rPr lang="fr-FR" sz="1600" dirty="0"/>
              <a:t>»,</a:t>
            </a:r>
          </a:p>
          <a:p>
            <a:r>
              <a:rPr lang="fr-FR" sz="1600" dirty="0"/>
              <a:t>cochez la case</a:t>
            </a:r>
          </a:p>
          <a:p>
            <a:r>
              <a:rPr lang="fr-FR" sz="1600" dirty="0"/>
              <a:t>« J’ai bien relu mon dossier et je certifie l’exactitude des informations qu’il contient »,</a:t>
            </a:r>
          </a:p>
          <a:p>
            <a:r>
              <a:rPr lang="fr-FR" sz="1600" dirty="0"/>
              <a:t>puis cliquez sur</a:t>
            </a:r>
          </a:p>
          <a:p>
            <a:r>
              <a:rPr lang="fr-FR" sz="1600" dirty="0"/>
              <a:t>« Je soumets mon dossier à l’Espace Campus France »</a:t>
            </a:r>
          </a:p>
        </p:txBody>
      </p:sp>
      <p:pic>
        <p:nvPicPr>
          <p:cNvPr id="18" name="Image 2">
            <a:extLst>
              <a:ext uri="{FF2B5EF4-FFF2-40B4-BE49-F238E27FC236}">
                <a16:creationId xmlns:a16="http://schemas.microsoft.com/office/drawing/2014/main" xmlns="" id="{EBA3FEFD-41D1-492A-BC8B-8D8EFC34C235}"/>
              </a:ext>
            </a:extLst>
          </p:cNvPr>
          <p:cNvPicPr>
            <a:picLocks noChangeAspect="1"/>
          </p:cNvPicPr>
          <p:nvPr/>
        </p:nvPicPr>
        <p:blipFill rotWithShape="1">
          <a:blip r:embed="rId5"/>
          <a:srcRect l="37103" t="79948" r="37851" b="13387"/>
          <a:stretch/>
        </p:blipFill>
        <p:spPr>
          <a:xfrm>
            <a:off x="7860582" y="5528788"/>
            <a:ext cx="1428378" cy="205894"/>
          </a:xfrm>
          <a:prstGeom prst="rect">
            <a:avLst/>
          </a:prstGeom>
          <a:ln w="19050">
            <a:noFill/>
          </a:ln>
          <a:effectLst>
            <a:glow rad="63500">
              <a:srgbClr val="FF0000">
                <a:alpha val="40000"/>
              </a:srgbClr>
            </a:glow>
          </a:effectLst>
        </p:spPr>
      </p:pic>
      <p:pic>
        <p:nvPicPr>
          <p:cNvPr id="19" name="Image 2">
            <a:extLst>
              <a:ext uri="{FF2B5EF4-FFF2-40B4-BE49-F238E27FC236}">
                <a16:creationId xmlns:a16="http://schemas.microsoft.com/office/drawing/2014/main" xmlns="" id="{6A3C62F9-6DB7-487D-BE43-B0732CF924FE}"/>
              </a:ext>
            </a:extLst>
          </p:cNvPr>
          <p:cNvPicPr>
            <a:picLocks noChangeAspect="1"/>
          </p:cNvPicPr>
          <p:nvPr/>
        </p:nvPicPr>
        <p:blipFill rotWithShape="1">
          <a:blip r:embed="rId5"/>
          <a:srcRect l="17360" t="68701" r="50148" b="27758"/>
          <a:stretch/>
        </p:blipFill>
        <p:spPr>
          <a:xfrm>
            <a:off x="6740282" y="5201786"/>
            <a:ext cx="1949180" cy="115056"/>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21243625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102122" y="2050669"/>
            <a:ext cx="7604041" cy="3376282"/>
          </a:xfrm>
          <a:prstGeom prst="rect">
            <a:avLst/>
          </a:prstGeom>
          <a:ln>
            <a:solidFill>
              <a:srgbClr val="115A9F"/>
            </a:solidFill>
          </a:ln>
        </p:spPr>
      </p:pic>
      <p:sp>
        <p:nvSpPr>
          <p:cNvPr id="15" name="ZoneTexte 15">
            <a:extLst>
              <a:ext uri="{FF2B5EF4-FFF2-40B4-BE49-F238E27FC236}">
                <a16:creationId xmlns:a16="http://schemas.microsoft.com/office/drawing/2014/main" xmlns="" id="{CFB74971-A3B8-45E1-93FB-656387191E58}"/>
              </a:ext>
            </a:extLst>
          </p:cNvPr>
          <p:cNvSpPr txBox="1"/>
          <p:nvPr/>
        </p:nvSpPr>
        <p:spPr>
          <a:xfrm rot="10800000" flipV="1">
            <a:off x="364203" y="3474928"/>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 « Oui » si vous êtes certain de vouloir soumettre votre dossier</a:t>
            </a:r>
          </a:p>
        </p:txBody>
      </p:sp>
      <p:pic>
        <p:nvPicPr>
          <p:cNvPr id="16" name="Image 1">
            <a:extLst>
              <a:ext uri="{FF2B5EF4-FFF2-40B4-BE49-F238E27FC236}">
                <a16:creationId xmlns:a16="http://schemas.microsoft.com/office/drawing/2014/main" xmlns="" id="{708FA6BF-3F98-43FA-89B8-E6739DB3CC14}"/>
              </a:ext>
            </a:extLst>
          </p:cNvPr>
          <p:cNvPicPr>
            <a:picLocks noChangeAspect="1"/>
          </p:cNvPicPr>
          <p:nvPr/>
        </p:nvPicPr>
        <p:blipFill rotWithShape="1">
          <a:blip r:embed="rId4"/>
          <a:srcRect l="46119" t="55128" r="50966" b="40567"/>
          <a:stretch/>
        </p:blipFill>
        <p:spPr>
          <a:xfrm>
            <a:off x="6517046" y="3890426"/>
            <a:ext cx="327004" cy="261610"/>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3330047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108325" y="1923839"/>
            <a:ext cx="7597838" cy="3651932"/>
          </a:xfrm>
          <a:prstGeom prst="rect">
            <a:avLst/>
          </a:prstGeom>
          <a:ln>
            <a:solidFill>
              <a:srgbClr val="115A9F"/>
            </a:solidFill>
          </a:ln>
        </p:spPr>
      </p:pic>
      <p:sp>
        <p:nvSpPr>
          <p:cNvPr id="15" name="ZoneTexte 15">
            <a:extLst>
              <a:ext uri="{FF2B5EF4-FFF2-40B4-BE49-F238E27FC236}">
                <a16:creationId xmlns:a16="http://schemas.microsoft.com/office/drawing/2014/main" xmlns="" id="{BD907EB2-5270-4511-9B60-0F55523A35C0}"/>
              </a:ext>
            </a:extLst>
          </p:cNvPr>
          <p:cNvSpPr txBox="1"/>
          <p:nvPr/>
        </p:nvSpPr>
        <p:spPr>
          <a:xfrm rot="10800000" flipV="1">
            <a:off x="364203" y="2606976"/>
            <a:ext cx="2167324"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a:t>
            </a:r>
          </a:p>
          <a:p>
            <a:r>
              <a:rPr lang="fr-FR" sz="1600" dirty="0"/>
              <a:t>« Je suis candidat »</a:t>
            </a:r>
          </a:p>
          <a:p>
            <a:r>
              <a:rPr lang="fr-FR" sz="1600" dirty="0"/>
              <a:t>pour revenir à la page principale</a:t>
            </a:r>
          </a:p>
        </p:txBody>
      </p:sp>
      <p:pic>
        <p:nvPicPr>
          <p:cNvPr id="16" name="Image 3">
            <a:extLst>
              <a:ext uri="{FF2B5EF4-FFF2-40B4-BE49-F238E27FC236}">
                <a16:creationId xmlns:a16="http://schemas.microsoft.com/office/drawing/2014/main" xmlns="" id="{FC79DA48-5F49-47C9-915E-B8EB383D8022}"/>
              </a:ext>
            </a:extLst>
          </p:cNvPr>
          <p:cNvPicPr>
            <a:picLocks noChangeAspect="1"/>
          </p:cNvPicPr>
          <p:nvPr/>
        </p:nvPicPr>
        <p:blipFill rotWithShape="1">
          <a:blip r:embed="rId5"/>
          <a:srcRect l="16315" t="16955" r="76802" b="79415"/>
          <a:stretch/>
        </p:blipFill>
        <p:spPr>
          <a:xfrm>
            <a:off x="4275020" y="2847570"/>
            <a:ext cx="611618" cy="174748"/>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18323731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108325" y="1801587"/>
            <a:ext cx="7477517" cy="4050322"/>
          </a:xfrm>
          <a:prstGeom prst="rect">
            <a:avLst/>
          </a:prstGeom>
          <a:ln>
            <a:solidFill>
              <a:srgbClr val="115A9F"/>
            </a:solidFill>
          </a:ln>
        </p:spPr>
      </p:pic>
      <p:sp>
        <p:nvSpPr>
          <p:cNvPr id="16" name="ZoneTexte 15">
            <a:extLst>
              <a:ext uri="{FF2B5EF4-FFF2-40B4-BE49-F238E27FC236}">
                <a16:creationId xmlns:a16="http://schemas.microsoft.com/office/drawing/2014/main" xmlns="" id="{FCBB193B-23D2-4B8C-B95F-09B96121935E}"/>
              </a:ext>
            </a:extLst>
          </p:cNvPr>
          <p:cNvSpPr txBox="1"/>
          <p:nvPr/>
        </p:nvSpPr>
        <p:spPr>
          <a:xfrm rot="10800000" flipV="1">
            <a:off x="364203" y="3028873"/>
            <a:ext cx="2167324" cy="1323439"/>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a:t>
            </a:r>
          </a:p>
          <a:p>
            <a:r>
              <a:rPr lang="fr-FR" sz="1600" dirty="0"/>
              <a:t>« Je constitue mon dossier papier »</a:t>
            </a:r>
          </a:p>
          <a:p>
            <a:r>
              <a:rPr lang="fr-FR" sz="1600" dirty="0"/>
              <a:t>pour prendre rendez-vous à l’espace Campus France</a:t>
            </a:r>
          </a:p>
        </p:txBody>
      </p:sp>
      <p:sp>
        <p:nvSpPr>
          <p:cNvPr id="17" name="ZoneTexte 15">
            <a:extLst>
              <a:ext uri="{FF2B5EF4-FFF2-40B4-BE49-F238E27FC236}">
                <a16:creationId xmlns:a16="http://schemas.microsoft.com/office/drawing/2014/main" xmlns="" id="{3B2F1727-703D-46AF-B827-4B16EF81BB6F}"/>
              </a:ext>
            </a:extLst>
          </p:cNvPr>
          <p:cNvSpPr txBox="1"/>
          <p:nvPr/>
        </p:nvSpPr>
        <p:spPr>
          <a:xfrm rot="10800000" flipV="1">
            <a:off x="364203" y="4850011"/>
            <a:ext cx="2167324"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a:t>
            </a:r>
          </a:p>
          <a:p>
            <a:r>
              <a:rPr lang="fr-FR" sz="1600" dirty="0"/>
              <a:t>« Je prends rendez-vous pour déposer mon dossier »</a:t>
            </a:r>
          </a:p>
        </p:txBody>
      </p:sp>
      <p:pic>
        <p:nvPicPr>
          <p:cNvPr id="18" name="Image 1">
            <a:extLst>
              <a:ext uri="{FF2B5EF4-FFF2-40B4-BE49-F238E27FC236}">
                <a16:creationId xmlns:a16="http://schemas.microsoft.com/office/drawing/2014/main" xmlns="" id="{275593A9-9975-45A8-80A7-E61ADC7F6F7E}"/>
              </a:ext>
            </a:extLst>
          </p:cNvPr>
          <p:cNvPicPr>
            <a:picLocks noChangeAspect="1"/>
          </p:cNvPicPr>
          <p:nvPr/>
        </p:nvPicPr>
        <p:blipFill rotWithShape="1">
          <a:blip r:embed="rId4"/>
          <a:srcRect l="18197" t="91724" r="58074" b="2296"/>
          <a:stretch/>
        </p:blipFill>
        <p:spPr>
          <a:xfrm>
            <a:off x="4335974" y="5498509"/>
            <a:ext cx="2040460" cy="278562"/>
          </a:xfrm>
          <a:prstGeom prst="rect">
            <a:avLst/>
          </a:prstGeom>
          <a:ln w="19050">
            <a:noFill/>
          </a:ln>
          <a:effectLst>
            <a:glow rad="63500">
              <a:srgbClr val="FF0000">
                <a:alpha val="40000"/>
              </a:srgbClr>
            </a:glow>
          </a:effectLst>
        </p:spPr>
      </p:pic>
      <p:pic>
        <p:nvPicPr>
          <p:cNvPr id="19" name="Image 1">
            <a:extLst>
              <a:ext uri="{FF2B5EF4-FFF2-40B4-BE49-F238E27FC236}">
                <a16:creationId xmlns:a16="http://schemas.microsoft.com/office/drawing/2014/main" xmlns="" id="{19765233-BEA5-4609-A993-623C41569069}"/>
              </a:ext>
            </a:extLst>
          </p:cNvPr>
          <p:cNvPicPr>
            <a:picLocks noChangeAspect="1"/>
          </p:cNvPicPr>
          <p:nvPr/>
        </p:nvPicPr>
        <p:blipFill rotWithShape="1">
          <a:blip r:embed="rId4"/>
          <a:srcRect l="18036" t="47020" r="65686" b="48943"/>
          <a:stretch/>
        </p:blipFill>
        <p:spPr>
          <a:xfrm>
            <a:off x="4390331" y="3697097"/>
            <a:ext cx="1350406" cy="181398"/>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41536222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Image 5"/>
          <p:cNvPicPr>
            <a:picLocks noChangeAspect="1"/>
          </p:cNvPicPr>
          <p:nvPr/>
        </p:nvPicPr>
        <p:blipFill>
          <a:blip r:embed="rId4"/>
          <a:stretch>
            <a:fillRect/>
          </a:stretch>
        </p:blipFill>
        <p:spPr>
          <a:xfrm>
            <a:off x="3108325" y="1731560"/>
            <a:ext cx="7597838" cy="4293577"/>
          </a:xfrm>
          <a:prstGeom prst="rect">
            <a:avLst/>
          </a:prstGeom>
          <a:ln>
            <a:solidFill>
              <a:srgbClr val="115A9F"/>
            </a:solidFill>
          </a:ln>
        </p:spPr>
      </p:pic>
      <p:sp>
        <p:nvSpPr>
          <p:cNvPr id="15" name="ZoneTexte 15">
            <a:extLst>
              <a:ext uri="{FF2B5EF4-FFF2-40B4-BE49-F238E27FC236}">
                <a16:creationId xmlns:a16="http://schemas.microsoft.com/office/drawing/2014/main" xmlns="" id="{B420448C-D9B2-43E5-871B-F50F64669176}"/>
              </a:ext>
            </a:extLst>
          </p:cNvPr>
          <p:cNvSpPr txBox="1"/>
          <p:nvPr/>
        </p:nvSpPr>
        <p:spPr>
          <a:xfrm rot="10800000" flipV="1">
            <a:off x="364203" y="3513262"/>
            <a:ext cx="2167324" cy="584775"/>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Sélectionnez le créneau qui vous convient</a:t>
            </a:r>
          </a:p>
        </p:txBody>
      </p:sp>
      <p:pic>
        <p:nvPicPr>
          <p:cNvPr id="16" name="Image 5">
            <a:extLst>
              <a:ext uri="{FF2B5EF4-FFF2-40B4-BE49-F238E27FC236}">
                <a16:creationId xmlns:a16="http://schemas.microsoft.com/office/drawing/2014/main" xmlns="" id="{DDB5BBDB-A696-41F0-9D92-1FBACB6CE83A}"/>
              </a:ext>
            </a:extLst>
          </p:cNvPr>
          <p:cNvPicPr>
            <a:picLocks noChangeAspect="1"/>
          </p:cNvPicPr>
          <p:nvPr/>
        </p:nvPicPr>
        <p:blipFill rotWithShape="1">
          <a:blip r:embed="rId4"/>
          <a:srcRect l="18312" t="52615" r="54032" b="41743"/>
          <a:stretch/>
        </p:blipFill>
        <p:spPr>
          <a:xfrm>
            <a:off x="4529270" y="3986370"/>
            <a:ext cx="2102265" cy="223335"/>
          </a:xfrm>
          <a:prstGeom prst="rect">
            <a:avLst/>
          </a:prstGeom>
          <a:ln w="19050">
            <a:noFill/>
          </a:ln>
          <a:effectLst>
            <a:glow rad="63500">
              <a:srgbClr val="FF0000">
                <a:alpha val="40000"/>
              </a:srgbClr>
            </a:glow>
          </a:effectLst>
        </p:spPr>
      </p:pic>
    </p:spTree>
    <p:extLst>
      <p:ext uri="{BB962C8B-B14F-4D97-AF65-F5344CB8AC3E}">
        <p14:creationId xmlns:p14="http://schemas.microsoft.com/office/powerpoint/2010/main" val="3021363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F386166F-6AF7-E80D-90D9-D4391C758C15}"/>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5" name="Oval 34">
            <a:extLst>
              <a:ext uri="{FF2B5EF4-FFF2-40B4-BE49-F238E27FC236}">
                <a16:creationId xmlns:a16="http://schemas.microsoft.com/office/drawing/2014/main" xmlns="" id="{A8C72658-FBBB-F4A3-A096-C397AC376DF4}"/>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36" name="Oval 35">
            <a:extLst>
              <a:ext uri="{FF2B5EF4-FFF2-40B4-BE49-F238E27FC236}">
                <a16:creationId xmlns:a16="http://schemas.microsoft.com/office/drawing/2014/main" xmlns="" id="{0541AA44-A534-70B0-7345-26E26F8815A4}"/>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37" name="Oval 36">
            <a:extLst>
              <a:ext uri="{FF2B5EF4-FFF2-40B4-BE49-F238E27FC236}">
                <a16:creationId xmlns:a16="http://schemas.microsoft.com/office/drawing/2014/main" xmlns="" id="{75C795DC-9F4A-C47E-95B4-DCA36A8FCFCC}"/>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38" name="Straight Connector 37">
            <a:extLst>
              <a:ext uri="{FF2B5EF4-FFF2-40B4-BE49-F238E27FC236}">
                <a16:creationId xmlns:a16="http://schemas.microsoft.com/office/drawing/2014/main" xmlns="" id="{8B0CC5EF-5ADE-D6C8-5476-2420031CCAA6}"/>
              </a:ext>
            </a:extLst>
          </p:cNvPr>
          <p:cNvCxnSpPr>
            <a:stCxn id="34" idx="6"/>
            <a:endCxn id="35"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E34B9A9-42F3-30F8-4B3A-8560CBA35F3A}"/>
              </a:ext>
            </a:extLst>
          </p:cNvPr>
          <p:cNvCxnSpPr>
            <a:stCxn id="35" idx="6"/>
            <a:endCxn id="36"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E48B9B-62A4-49C7-E285-26ABD547D8BD}"/>
              </a:ext>
            </a:extLst>
          </p:cNvPr>
          <p:cNvCxnSpPr>
            <a:endCxn id="37"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3108325" y="1609830"/>
            <a:ext cx="7597838" cy="4087668"/>
          </a:xfrm>
          <a:prstGeom prst="rect">
            <a:avLst/>
          </a:prstGeom>
          <a:ln>
            <a:solidFill>
              <a:srgbClr val="115A9F"/>
            </a:solidFill>
          </a:ln>
        </p:spPr>
      </p:pic>
      <p:pic>
        <p:nvPicPr>
          <p:cNvPr id="14" name="Image 1">
            <a:extLst>
              <a:ext uri="{FF2B5EF4-FFF2-40B4-BE49-F238E27FC236}">
                <a16:creationId xmlns:a16="http://schemas.microsoft.com/office/drawing/2014/main" xmlns="" id="{1B66A311-26CB-4AF8-B721-AD175B4EF340}"/>
              </a:ext>
            </a:extLst>
          </p:cNvPr>
          <p:cNvPicPr>
            <a:picLocks noChangeAspect="1"/>
          </p:cNvPicPr>
          <p:nvPr/>
        </p:nvPicPr>
        <p:blipFill rotWithShape="1">
          <a:blip r:embed="rId4"/>
          <a:srcRect l="37638" t="68911" r="38515" b="25312"/>
          <a:stretch/>
        </p:blipFill>
        <p:spPr>
          <a:xfrm>
            <a:off x="5917747" y="4408497"/>
            <a:ext cx="2159066" cy="272504"/>
          </a:xfrm>
          <a:prstGeom prst="rect">
            <a:avLst/>
          </a:prstGeom>
          <a:ln w="19050">
            <a:noFill/>
          </a:ln>
          <a:effectLst>
            <a:glow rad="63500">
              <a:srgbClr val="FF0000">
                <a:alpha val="40000"/>
              </a:srgbClr>
            </a:glow>
          </a:effectLst>
        </p:spPr>
      </p:pic>
      <p:sp>
        <p:nvSpPr>
          <p:cNvPr id="15" name="ZoneTexte 15">
            <a:extLst>
              <a:ext uri="{FF2B5EF4-FFF2-40B4-BE49-F238E27FC236}">
                <a16:creationId xmlns:a16="http://schemas.microsoft.com/office/drawing/2014/main" xmlns="" id="{640D98BC-F980-4DBF-8787-CD9D4118A63F}"/>
              </a:ext>
            </a:extLst>
          </p:cNvPr>
          <p:cNvSpPr txBox="1"/>
          <p:nvPr/>
        </p:nvSpPr>
        <p:spPr>
          <a:xfrm rot="10800000" flipV="1">
            <a:off x="364203" y="4006140"/>
            <a:ext cx="2167324" cy="1077218"/>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a:t>
            </a:r>
          </a:p>
          <a:p>
            <a:r>
              <a:rPr lang="fr-FR" sz="1600" dirty="0"/>
              <a:t>« Prendre rendez-vous pour le créneau sélectionné »</a:t>
            </a:r>
          </a:p>
        </p:txBody>
      </p:sp>
    </p:spTree>
    <p:extLst>
      <p:ext uri="{BB962C8B-B14F-4D97-AF65-F5344CB8AC3E}">
        <p14:creationId xmlns:p14="http://schemas.microsoft.com/office/powerpoint/2010/main" val="23256766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a:stretch>
            <a:fillRect/>
          </a:stretch>
        </p:blipFill>
        <p:spPr>
          <a:xfrm>
            <a:off x="3108325" y="2030558"/>
            <a:ext cx="7597838" cy="3866972"/>
          </a:xfrm>
          <a:prstGeom prst="rect">
            <a:avLst/>
          </a:prstGeom>
          <a:ln>
            <a:solidFill>
              <a:srgbClr val="115A9F"/>
            </a:solidFill>
          </a:ln>
        </p:spPr>
      </p:pic>
      <p:sp>
        <p:nvSpPr>
          <p:cNvPr id="15" name="ZoneTexte 15">
            <a:extLst>
              <a:ext uri="{FF2B5EF4-FFF2-40B4-BE49-F238E27FC236}">
                <a16:creationId xmlns:a16="http://schemas.microsoft.com/office/drawing/2014/main" xmlns="" id="{BFBA1551-1E11-475F-8BC1-BAF18410DA76}"/>
              </a:ext>
            </a:extLst>
          </p:cNvPr>
          <p:cNvSpPr txBox="1"/>
          <p:nvPr/>
        </p:nvSpPr>
        <p:spPr>
          <a:xfrm rot="10800000" flipV="1">
            <a:off x="364203" y="3765912"/>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 « Oui » pour confirmer votre choix de créneau </a:t>
            </a:r>
          </a:p>
        </p:txBody>
      </p:sp>
      <p:pic>
        <p:nvPicPr>
          <p:cNvPr id="16" name="Image 1">
            <a:extLst>
              <a:ext uri="{FF2B5EF4-FFF2-40B4-BE49-F238E27FC236}">
                <a16:creationId xmlns:a16="http://schemas.microsoft.com/office/drawing/2014/main" xmlns="" id="{7499F547-0B4D-43D6-81B5-3D68C904D26A}"/>
              </a:ext>
            </a:extLst>
          </p:cNvPr>
          <p:cNvPicPr>
            <a:picLocks noChangeAspect="1"/>
          </p:cNvPicPr>
          <p:nvPr/>
        </p:nvPicPr>
        <p:blipFill rotWithShape="1">
          <a:blip r:embed="rId5"/>
          <a:srcRect l="46119" t="55128" r="50966" b="40567"/>
          <a:stretch/>
        </p:blipFill>
        <p:spPr>
          <a:xfrm>
            <a:off x="6292593" y="4115409"/>
            <a:ext cx="327004" cy="261610"/>
          </a:xfrm>
          <a:prstGeom prst="rect">
            <a:avLst/>
          </a:prstGeom>
          <a:ln w="19050">
            <a:noFill/>
          </a:ln>
          <a:effectLst>
            <a:glow rad="63500">
              <a:srgbClr val="FF0000">
                <a:alpha val="40000"/>
              </a:srgbClr>
            </a:glow>
          </a:effectLst>
        </p:spPr>
      </p:pic>
      <p:sp>
        <p:nvSpPr>
          <p:cNvPr id="17" name="Oval 16">
            <a:extLst>
              <a:ext uri="{FF2B5EF4-FFF2-40B4-BE49-F238E27FC236}">
                <a16:creationId xmlns:a16="http://schemas.microsoft.com/office/drawing/2014/main" xmlns="" id="{8FF5B9DE-288A-44FB-99CF-21390CFC8162}"/>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18" name="Oval 17">
            <a:extLst>
              <a:ext uri="{FF2B5EF4-FFF2-40B4-BE49-F238E27FC236}">
                <a16:creationId xmlns:a16="http://schemas.microsoft.com/office/drawing/2014/main" xmlns="" id="{46A5A01D-C50A-4B0D-81FA-CDA068D93B95}"/>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19" name="Oval 18">
            <a:extLst>
              <a:ext uri="{FF2B5EF4-FFF2-40B4-BE49-F238E27FC236}">
                <a16:creationId xmlns:a16="http://schemas.microsoft.com/office/drawing/2014/main" xmlns="" id="{2B12E39C-4CCF-498D-9C07-68625D468C05}"/>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20" name="Oval 19">
            <a:extLst>
              <a:ext uri="{FF2B5EF4-FFF2-40B4-BE49-F238E27FC236}">
                <a16:creationId xmlns:a16="http://schemas.microsoft.com/office/drawing/2014/main" xmlns="" id="{39652D08-F53E-4DCD-A1B3-649E5491BCDC}"/>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21" name="Straight Connector 20">
            <a:extLst>
              <a:ext uri="{FF2B5EF4-FFF2-40B4-BE49-F238E27FC236}">
                <a16:creationId xmlns:a16="http://schemas.microsoft.com/office/drawing/2014/main" xmlns="" id="{C78B10D3-FB50-4C38-A98E-DC2318636287}"/>
              </a:ext>
            </a:extLst>
          </p:cNvPr>
          <p:cNvCxnSpPr>
            <a:stCxn id="17" idx="6"/>
            <a:endCxn id="18"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19744067-D6D0-4A99-9BFA-A492436EF065}"/>
              </a:ext>
            </a:extLst>
          </p:cNvPr>
          <p:cNvCxnSpPr>
            <a:stCxn id="18" idx="6"/>
            <a:endCxn id="19"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3DDFFDB-EDCF-4234-A707-859D5E7D2F65}"/>
              </a:ext>
            </a:extLst>
          </p:cNvPr>
          <p:cNvCxnSpPr>
            <a:endCxn id="20"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0089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a:stretch>
            <a:fillRect/>
          </a:stretch>
        </p:blipFill>
        <p:spPr>
          <a:xfrm>
            <a:off x="3108327" y="1770817"/>
            <a:ext cx="7514096" cy="4321146"/>
          </a:xfrm>
          <a:prstGeom prst="rect">
            <a:avLst/>
          </a:prstGeom>
          <a:ln>
            <a:solidFill>
              <a:srgbClr val="115A9F"/>
            </a:solidFill>
          </a:ln>
        </p:spPr>
      </p:pic>
      <p:sp>
        <p:nvSpPr>
          <p:cNvPr id="14" name="ZoneTexte 15">
            <a:extLst>
              <a:ext uri="{FF2B5EF4-FFF2-40B4-BE49-F238E27FC236}">
                <a16:creationId xmlns:a16="http://schemas.microsoft.com/office/drawing/2014/main" xmlns="" id="{BD87B7D6-1180-4C93-A9F4-E3E00E2279C6}"/>
              </a:ext>
            </a:extLst>
          </p:cNvPr>
          <p:cNvSpPr txBox="1"/>
          <p:nvPr/>
        </p:nvSpPr>
        <p:spPr>
          <a:xfrm rot="10800000" flipV="1">
            <a:off x="364203" y="1676720"/>
            <a:ext cx="2167324" cy="830997"/>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Voici la page qui s’affiche confirmant votre</a:t>
            </a:r>
          </a:p>
          <a:p>
            <a:r>
              <a:rPr lang="fr-FR" sz="1600" dirty="0"/>
              <a:t>rendez-vous</a:t>
            </a:r>
          </a:p>
        </p:txBody>
      </p:sp>
      <p:sp>
        <p:nvSpPr>
          <p:cNvPr id="15" name="Oval 14">
            <a:extLst>
              <a:ext uri="{FF2B5EF4-FFF2-40B4-BE49-F238E27FC236}">
                <a16:creationId xmlns:a16="http://schemas.microsoft.com/office/drawing/2014/main" xmlns="" id="{6DF57E46-6D61-4182-9602-8BA2A0D96BFD}"/>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16" name="Oval 15">
            <a:extLst>
              <a:ext uri="{FF2B5EF4-FFF2-40B4-BE49-F238E27FC236}">
                <a16:creationId xmlns:a16="http://schemas.microsoft.com/office/drawing/2014/main" xmlns="" id="{29362FF2-7FB7-42EF-A7E4-9CCCB674DAFE}"/>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17" name="Oval 16">
            <a:extLst>
              <a:ext uri="{FF2B5EF4-FFF2-40B4-BE49-F238E27FC236}">
                <a16:creationId xmlns:a16="http://schemas.microsoft.com/office/drawing/2014/main" xmlns="" id="{9D7813F2-C840-4D49-BF28-44EF783069D1}"/>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18" name="Oval 17">
            <a:extLst>
              <a:ext uri="{FF2B5EF4-FFF2-40B4-BE49-F238E27FC236}">
                <a16:creationId xmlns:a16="http://schemas.microsoft.com/office/drawing/2014/main" xmlns="" id="{D36E55A1-AE4A-467E-8921-30D88F043AA9}"/>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19" name="Straight Connector 18">
            <a:extLst>
              <a:ext uri="{FF2B5EF4-FFF2-40B4-BE49-F238E27FC236}">
                <a16:creationId xmlns:a16="http://schemas.microsoft.com/office/drawing/2014/main" xmlns="" id="{BFFB1CBB-2999-4081-831F-9AB1D8B90FF8}"/>
              </a:ext>
            </a:extLst>
          </p:cNvPr>
          <p:cNvCxnSpPr>
            <a:stCxn id="15" idx="6"/>
            <a:endCxn id="16"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98CECEF-FAAC-4546-AB8C-24228CA5844C}"/>
              </a:ext>
            </a:extLst>
          </p:cNvPr>
          <p:cNvCxnSpPr>
            <a:stCxn id="16" idx="6"/>
            <a:endCxn id="17"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03A5741B-EBDC-49DB-8140-E996CD1C99CA}"/>
              </a:ext>
            </a:extLst>
          </p:cNvPr>
          <p:cNvCxnSpPr>
            <a:endCxn id="18"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9523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a:stretch>
            <a:fillRect/>
          </a:stretch>
        </p:blipFill>
        <p:spPr>
          <a:xfrm>
            <a:off x="3108325" y="2211778"/>
            <a:ext cx="7597838" cy="4058125"/>
          </a:xfrm>
          <a:prstGeom prst="rect">
            <a:avLst/>
          </a:prstGeom>
          <a:ln>
            <a:solidFill>
              <a:srgbClr val="115A9F"/>
            </a:solidFill>
          </a:ln>
        </p:spPr>
      </p:pic>
      <p:sp>
        <p:nvSpPr>
          <p:cNvPr id="17" name="ZoneTexte 15">
            <a:extLst>
              <a:ext uri="{FF2B5EF4-FFF2-40B4-BE49-F238E27FC236}">
                <a16:creationId xmlns:a16="http://schemas.microsoft.com/office/drawing/2014/main" xmlns="" id="{F1D2B481-5781-4F60-B525-18B806C07642}"/>
              </a:ext>
            </a:extLst>
          </p:cNvPr>
          <p:cNvSpPr txBox="1"/>
          <p:nvPr/>
        </p:nvSpPr>
        <p:spPr>
          <a:xfrm rot="10800000" flipV="1">
            <a:off x="364203" y="2137056"/>
            <a:ext cx="2167324" cy="2308324"/>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Vous devez imprimer votre convocation.</a:t>
            </a:r>
          </a:p>
          <a:p>
            <a:r>
              <a:rPr lang="fr-FR" sz="1600" dirty="0"/>
              <a:t>Cliquez à nouveau sur</a:t>
            </a:r>
          </a:p>
          <a:p>
            <a:r>
              <a:rPr lang="fr-FR" sz="1600" dirty="0"/>
              <a:t>« Je suis candidat »</a:t>
            </a:r>
          </a:p>
          <a:p>
            <a:r>
              <a:rPr lang="fr-FR" sz="1600" dirty="0"/>
              <a:t>Cliquez sur</a:t>
            </a:r>
          </a:p>
          <a:p>
            <a:r>
              <a:rPr lang="fr-FR" sz="1600" dirty="0"/>
              <a:t>« Je constitue mon dossier papier»</a:t>
            </a:r>
          </a:p>
          <a:p>
            <a:r>
              <a:rPr lang="fr-FR" sz="1600" dirty="0"/>
              <a:t>puis cliquez sur</a:t>
            </a:r>
          </a:p>
          <a:p>
            <a:r>
              <a:rPr lang="fr-FR" sz="1600" dirty="0"/>
              <a:t>« Imprimer convocation »</a:t>
            </a:r>
          </a:p>
        </p:txBody>
      </p:sp>
      <p:pic>
        <p:nvPicPr>
          <p:cNvPr id="18" name="Image 3">
            <a:extLst>
              <a:ext uri="{FF2B5EF4-FFF2-40B4-BE49-F238E27FC236}">
                <a16:creationId xmlns:a16="http://schemas.microsoft.com/office/drawing/2014/main" xmlns="" id="{63045AEF-A397-482F-9D57-EEE48700190F}"/>
              </a:ext>
            </a:extLst>
          </p:cNvPr>
          <p:cNvPicPr>
            <a:picLocks noChangeAspect="1"/>
          </p:cNvPicPr>
          <p:nvPr/>
        </p:nvPicPr>
        <p:blipFill rotWithShape="1">
          <a:blip r:embed="rId5"/>
          <a:srcRect l="16315" t="16955" r="76802" b="79415"/>
          <a:stretch/>
        </p:blipFill>
        <p:spPr>
          <a:xfrm>
            <a:off x="4415751" y="2789915"/>
            <a:ext cx="859898" cy="245686"/>
          </a:xfrm>
          <a:prstGeom prst="rect">
            <a:avLst/>
          </a:prstGeom>
          <a:ln w="19050">
            <a:noFill/>
          </a:ln>
          <a:effectLst>
            <a:glow rad="63500">
              <a:srgbClr val="FF0000">
                <a:alpha val="40000"/>
              </a:srgbClr>
            </a:glow>
          </a:effectLst>
        </p:spPr>
      </p:pic>
      <p:pic>
        <p:nvPicPr>
          <p:cNvPr id="19" name="Image 2">
            <a:extLst>
              <a:ext uri="{FF2B5EF4-FFF2-40B4-BE49-F238E27FC236}">
                <a16:creationId xmlns:a16="http://schemas.microsoft.com/office/drawing/2014/main" xmlns="" id="{62C4CE7F-704B-42EB-B6EA-E492D12D81C6}"/>
              </a:ext>
            </a:extLst>
          </p:cNvPr>
          <p:cNvPicPr>
            <a:picLocks noChangeAspect="1"/>
          </p:cNvPicPr>
          <p:nvPr/>
        </p:nvPicPr>
        <p:blipFill rotWithShape="1">
          <a:blip r:embed="rId4"/>
          <a:srcRect l="21489" t="72635" r="69458" b="21247"/>
          <a:stretch/>
        </p:blipFill>
        <p:spPr>
          <a:xfrm>
            <a:off x="4694051" y="5150529"/>
            <a:ext cx="726676" cy="266016"/>
          </a:xfrm>
          <a:prstGeom prst="rect">
            <a:avLst/>
          </a:prstGeom>
          <a:ln w="19050">
            <a:noFill/>
          </a:ln>
          <a:effectLst>
            <a:glow rad="63500">
              <a:srgbClr val="FF0000">
                <a:alpha val="40000"/>
              </a:srgbClr>
            </a:glow>
          </a:effectLst>
        </p:spPr>
      </p:pic>
      <p:pic>
        <p:nvPicPr>
          <p:cNvPr id="20" name="Image 2">
            <a:extLst>
              <a:ext uri="{FF2B5EF4-FFF2-40B4-BE49-F238E27FC236}">
                <a16:creationId xmlns:a16="http://schemas.microsoft.com/office/drawing/2014/main" xmlns="" id="{FFBF4EA9-CB60-4A24-8E39-C55CED4112F6}"/>
              </a:ext>
            </a:extLst>
          </p:cNvPr>
          <p:cNvPicPr>
            <a:picLocks noChangeAspect="1"/>
          </p:cNvPicPr>
          <p:nvPr/>
        </p:nvPicPr>
        <p:blipFill rotWithShape="1">
          <a:blip r:embed="rId4"/>
          <a:srcRect l="18499" t="26674" r="66063" b="69744"/>
          <a:stretch/>
        </p:blipFill>
        <p:spPr>
          <a:xfrm>
            <a:off x="4469994" y="3291218"/>
            <a:ext cx="1205070" cy="151424"/>
          </a:xfrm>
          <a:prstGeom prst="rect">
            <a:avLst/>
          </a:prstGeom>
          <a:ln w="19050">
            <a:noFill/>
          </a:ln>
          <a:effectLst>
            <a:glow rad="63500">
              <a:srgbClr val="FF0000">
                <a:alpha val="40000"/>
              </a:srgbClr>
            </a:glow>
          </a:effectLst>
        </p:spPr>
      </p:pic>
      <p:sp>
        <p:nvSpPr>
          <p:cNvPr id="21" name="Oval 20">
            <a:extLst>
              <a:ext uri="{FF2B5EF4-FFF2-40B4-BE49-F238E27FC236}">
                <a16:creationId xmlns:a16="http://schemas.microsoft.com/office/drawing/2014/main" xmlns="" id="{17BE97B1-02B6-4F8F-8B0E-408E73C12A7A}"/>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22" name="Oval 21">
            <a:extLst>
              <a:ext uri="{FF2B5EF4-FFF2-40B4-BE49-F238E27FC236}">
                <a16:creationId xmlns:a16="http://schemas.microsoft.com/office/drawing/2014/main" xmlns="" id="{454E448C-F05C-456C-B1A8-127FDB836EAF}"/>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23" name="Oval 22">
            <a:extLst>
              <a:ext uri="{FF2B5EF4-FFF2-40B4-BE49-F238E27FC236}">
                <a16:creationId xmlns:a16="http://schemas.microsoft.com/office/drawing/2014/main" xmlns="" id="{5ED27AE5-C4EF-469F-BA11-2EF1DF97524A}"/>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24" name="Oval 23">
            <a:extLst>
              <a:ext uri="{FF2B5EF4-FFF2-40B4-BE49-F238E27FC236}">
                <a16:creationId xmlns:a16="http://schemas.microsoft.com/office/drawing/2014/main" xmlns="" id="{75008EE6-ECDF-4426-B71F-C3C07BF00AAD}"/>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25" name="Straight Connector 24">
            <a:extLst>
              <a:ext uri="{FF2B5EF4-FFF2-40B4-BE49-F238E27FC236}">
                <a16:creationId xmlns:a16="http://schemas.microsoft.com/office/drawing/2014/main" xmlns="" id="{4D31784A-0BAA-411D-B891-4FBEDD6BE09F}"/>
              </a:ext>
            </a:extLst>
          </p:cNvPr>
          <p:cNvCxnSpPr>
            <a:stCxn id="21" idx="6"/>
            <a:endCxn id="22"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76371BF2-8253-4836-A01E-7BA34CF44545}"/>
              </a:ext>
            </a:extLst>
          </p:cNvPr>
          <p:cNvCxnSpPr>
            <a:stCxn id="22" idx="6"/>
            <a:endCxn id="23"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003C69A6-C2B5-4D4D-A516-FE656460D369}"/>
              </a:ext>
            </a:extLst>
          </p:cNvPr>
          <p:cNvCxnSpPr>
            <a:endCxn id="24"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96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2721" y="359788"/>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7" name="Image 6"/>
          <p:cNvPicPr>
            <a:picLocks noChangeAspect="1"/>
          </p:cNvPicPr>
          <p:nvPr/>
        </p:nvPicPr>
        <p:blipFill rotWithShape="1">
          <a:blip r:embed="rId2"/>
          <a:srcRect l="1" t="4660" r="-526"/>
          <a:stretch/>
        </p:blipFill>
        <p:spPr>
          <a:xfrm>
            <a:off x="3070379" y="2402778"/>
            <a:ext cx="7928058" cy="4180683"/>
          </a:xfrm>
          <a:prstGeom prst="rect">
            <a:avLst/>
          </a:prstGeom>
          <a:ln>
            <a:solidFill>
              <a:srgbClr val="115A9F"/>
            </a:solidFill>
          </a:ln>
        </p:spPr>
      </p:pic>
      <p:sp>
        <p:nvSpPr>
          <p:cNvPr id="9" name="ZoneTexte 8"/>
          <p:cNvSpPr txBox="1"/>
          <p:nvPr/>
        </p:nvSpPr>
        <p:spPr>
          <a:xfrm>
            <a:off x="78581" y="1527866"/>
            <a:ext cx="5660482" cy="338554"/>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Accédez à l’adresse: </a:t>
            </a:r>
            <a:r>
              <a:rPr lang="fr-FR" sz="1600" dirty="0">
                <a:hlinkClick r:id="rId3"/>
              </a:rPr>
              <a:t>https://pastel.diplomatie.gouv.fr/etudesenfrance</a:t>
            </a:r>
            <a:endParaRPr lang="fr-FR" sz="1600" dirty="0"/>
          </a:p>
        </p:txBody>
      </p:sp>
      <p:pic>
        <p:nvPicPr>
          <p:cNvPr id="20" name="Image 19"/>
          <p:cNvPicPr>
            <a:picLocks noChangeAspect="1"/>
          </p:cNvPicPr>
          <p:nvPr/>
        </p:nvPicPr>
        <p:blipFill rotWithShape="1">
          <a:blip r:embed="rId2"/>
          <a:srcRect l="82340" t="11432" r="12097" b="80763"/>
          <a:stretch/>
        </p:blipFill>
        <p:spPr>
          <a:xfrm>
            <a:off x="9183332" y="2529447"/>
            <a:ext cx="820398" cy="623500"/>
          </a:xfrm>
          <a:prstGeom prst="rect">
            <a:avLst/>
          </a:prstGeom>
          <a:ln w="19050">
            <a:noFill/>
          </a:ln>
          <a:effectLst>
            <a:glow rad="63500">
              <a:srgbClr val="FF0000">
                <a:alpha val="40000"/>
              </a:srgbClr>
            </a:glow>
          </a:effectLst>
        </p:spPr>
      </p:pic>
      <p:sp>
        <p:nvSpPr>
          <p:cNvPr id="2" name="Oval 1">
            <a:extLst>
              <a:ext uri="{FF2B5EF4-FFF2-40B4-BE49-F238E27FC236}">
                <a16:creationId xmlns:a16="http://schemas.microsoft.com/office/drawing/2014/main" xmlns="" id="{5ADBCF0B-BFD4-F497-0AB4-4761FACD134A}"/>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3" name="Oval 2">
            <a:extLst>
              <a:ext uri="{FF2B5EF4-FFF2-40B4-BE49-F238E27FC236}">
                <a16:creationId xmlns:a16="http://schemas.microsoft.com/office/drawing/2014/main" xmlns="" id="{3C3E3381-75FE-4FD3-865F-0297830371C8}"/>
              </a:ext>
            </a:extLst>
          </p:cNvPr>
          <p:cNvSpPr/>
          <p:nvPr/>
        </p:nvSpPr>
        <p:spPr>
          <a:xfrm>
            <a:off x="86613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2</a:t>
            </a:r>
          </a:p>
        </p:txBody>
      </p:sp>
      <p:sp>
        <p:nvSpPr>
          <p:cNvPr id="4" name="Oval 3">
            <a:extLst>
              <a:ext uri="{FF2B5EF4-FFF2-40B4-BE49-F238E27FC236}">
                <a16:creationId xmlns:a16="http://schemas.microsoft.com/office/drawing/2014/main" xmlns="" id="{CF4922B7-43EF-01A7-DBEE-914E98CACE19}"/>
              </a:ext>
            </a:extLst>
          </p:cNvPr>
          <p:cNvSpPr/>
          <p:nvPr/>
        </p:nvSpPr>
        <p:spPr>
          <a:xfrm>
            <a:off x="1368072"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3</a:t>
            </a:r>
          </a:p>
        </p:txBody>
      </p:sp>
      <p:sp>
        <p:nvSpPr>
          <p:cNvPr id="5" name="Oval 4">
            <a:extLst>
              <a:ext uri="{FF2B5EF4-FFF2-40B4-BE49-F238E27FC236}">
                <a16:creationId xmlns:a16="http://schemas.microsoft.com/office/drawing/2014/main" xmlns="" id="{50EECA6D-E016-E973-E561-2EB43542D353}"/>
              </a:ext>
            </a:extLst>
          </p:cNvPr>
          <p:cNvSpPr/>
          <p:nvPr/>
        </p:nvSpPr>
        <p:spPr>
          <a:xfrm>
            <a:off x="1870007" y="512148"/>
            <a:ext cx="324000" cy="324000"/>
          </a:xfrm>
          <a:prstGeom prst="ellipse">
            <a:avLst/>
          </a:prstGeom>
          <a:solidFill>
            <a:srgbClr val="FF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accent1">
                    <a:lumMod val="40000"/>
                    <a:lumOff val="60000"/>
                  </a:schemeClr>
                </a:solidFill>
              </a:rPr>
              <a:t>4</a:t>
            </a:r>
          </a:p>
        </p:txBody>
      </p:sp>
      <p:cxnSp>
        <p:nvCxnSpPr>
          <p:cNvPr id="8" name="Straight Connector 7">
            <a:extLst>
              <a:ext uri="{FF2B5EF4-FFF2-40B4-BE49-F238E27FC236}">
                <a16:creationId xmlns:a16="http://schemas.microsoft.com/office/drawing/2014/main" xmlns="" id="{B6125F74-9037-3A29-3238-67DC502E3D4C}"/>
              </a:ext>
            </a:extLst>
          </p:cNvPr>
          <p:cNvCxnSpPr>
            <a:stCxn id="2" idx="6"/>
            <a:endCxn id="3" idx="2"/>
          </p:cNvCxnSpPr>
          <p:nvPr/>
        </p:nvCxnSpPr>
        <p:spPr>
          <a:xfrm>
            <a:off x="68820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995520D-B83A-650F-DAF0-C68F402BAD6D}"/>
              </a:ext>
            </a:extLst>
          </p:cNvPr>
          <p:cNvCxnSpPr>
            <a:stCxn id="3" idx="6"/>
            <a:endCxn id="4" idx="2"/>
          </p:cNvCxnSpPr>
          <p:nvPr/>
        </p:nvCxnSpPr>
        <p:spPr>
          <a:xfrm>
            <a:off x="1190137"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12A6A95-0711-7AE0-9EE4-1068024F5DBB}"/>
              </a:ext>
            </a:extLst>
          </p:cNvPr>
          <p:cNvCxnSpPr>
            <a:endCxn id="5" idx="2"/>
          </p:cNvCxnSpPr>
          <p:nvPr/>
        </p:nvCxnSpPr>
        <p:spPr>
          <a:xfrm>
            <a:off x="1692072" y="674148"/>
            <a:ext cx="17793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6" name="Picture 2" descr="ustomer Login Icon #180013 - Free Icons Library">
            <a:extLst>
              <a:ext uri="{FF2B5EF4-FFF2-40B4-BE49-F238E27FC236}">
                <a16:creationId xmlns:a16="http://schemas.microsoft.com/office/drawing/2014/main" xmlns="" id="{603B59E4-DE57-4E4B-F03E-008CFC6EF44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13">
            <a:extLst>
              <a:ext uri="{FF2B5EF4-FFF2-40B4-BE49-F238E27FC236}">
                <a16:creationId xmlns:a16="http://schemas.microsoft.com/office/drawing/2014/main" xmlns="" id="{BF01AC0F-9DEE-1710-3F4B-D94A5C017001}"/>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ZoneTexte 8">
            <a:extLst>
              <a:ext uri="{FF2B5EF4-FFF2-40B4-BE49-F238E27FC236}">
                <a16:creationId xmlns:a16="http://schemas.microsoft.com/office/drawing/2014/main" xmlns="" id="{16C88107-3FC4-C166-5E73-39374E88BE5F}"/>
              </a:ext>
            </a:extLst>
          </p:cNvPr>
          <p:cNvSpPr txBox="1"/>
          <p:nvPr/>
        </p:nvSpPr>
        <p:spPr>
          <a:xfrm>
            <a:off x="83267" y="2502643"/>
            <a:ext cx="2454141" cy="338554"/>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Cliquez sur « Je m’inscris »</a:t>
            </a:r>
          </a:p>
        </p:txBody>
      </p:sp>
    </p:spTree>
    <p:extLst>
      <p:ext uri="{BB962C8B-B14F-4D97-AF65-F5344CB8AC3E}">
        <p14:creationId xmlns:p14="http://schemas.microsoft.com/office/powerpoint/2010/main" val="28191831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rotWithShape="1">
          <a:blip r:embed="rId4"/>
          <a:srcRect l="16301" t="4570" r="20121"/>
          <a:stretch/>
        </p:blipFill>
        <p:spPr>
          <a:xfrm>
            <a:off x="3809080" y="1532236"/>
            <a:ext cx="5828232" cy="4738643"/>
          </a:xfrm>
          <a:prstGeom prst="rect">
            <a:avLst/>
          </a:prstGeom>
          <a:ln>
            <a:solidFill>
              <a:srgbClr val="115A9F"/>
            </a:solidFill>
          </a:ln>
        </p:spPr>
      </p:pic>
      <p:sp>
        <p:nvSpPr>
          <p:cNvPr id="14" name="ZoneTexte 15">
            <a:extLst>
              <a:ext uri="{FF2B5EF4-FFF2-40B4-BE49-F238E27FC236}">
                <a16:creationId xmlns:a16="http://schemas.microsoft.com/office/drawing/2014/main" xmlns="" id="{C2C9E000-9F36-4AB7-A023-887037A73D8A}"/>
              </a:ext>
            </a:extLst>
          </p:cNvPr>
          <p:cNvSpPr txBox="1"/>
          <p:nvPr/>
        </p:nvSpPr>
        <p:spPr>
          <a:xfrm rot="10800000" flipV="1">
            <a:off x="364203" y="1532236"/>
            <a:ext cx="2167324" cy="1323439"/>
          </a:xfrm>
          <a:prstGeom prst="rect">
            <a:avLst/>
          </a:prstGeom>
          <a:noFill/>
        </p:spPr>
        <p:txBody>
          <a:bodyPr wrap="square" rtlCol="0">
            <a:spAutoFit/>
          </a:bodyPr>
          <a:lstStyle>
            <a:defPPr>
              <a:defRPr lang="fr-FR"/>
            </a:defPPr>
            <a:lvl1pPr algn="r">
              <a:defRPr spc="-50">
                <a:solidFill>
                  <a:srgbClr val="02519A"/>
                </a:solidFill>
                <a:latin typeface="+mj-lt"/>
                <a:cs typeface="Microsoft Sans Serif" panose="020B0604020202020204" pitchFamily="34" charset="0"/>
              </a:defRPr>
            </a:lvl1pPr>
          </a:lstStyle>
          <a:p>
            <a:r>
              <a:rPr lang="fr-FR" sz="1600" dirty="0"/>
              <a:t>Vous devez impérativement présenter votre convocation le jour de votre rendez-vous</a:t>
            </a:r>
          </a:p>
        </p:txBody>
      </p:sp>
      <p:sp>
        <p:nvSpPr>
          <p:cNvPr id="15" name="Oval 14">
            <a:extLst>
              <a:ext uri="{FF2B5EF4-FFF2-40B4-BE49-F238E27FC236}">
                <a16:creationId xmlns:a16="http://schemas.microsoft.com/office/drawing/2014/main" xmlns="" id="{572AB9F7-98A7-423A-A1FC-325038CDD5E3}"/>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16" name="Oval 15">
            <a:extLst>
              <a:ext uri="{FF2B5EF4-FFF2-40B4-BE49-F238E27FC236}">
                <a16:creationId xmlns:a16="http://schemas.microsoft.com/office/drawing/2014/main" xmlns="" id="{613CD1B5-1B92-451E-B984-C33BA1032E20}"/>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17" name="Oval 16">
            <a:extLst>
              <a:ext uri="{FF2B5EF4-FFF2-40B4-BE49-F238E27FC236}">
                <a16:creationId xmlns:a16="http://schemas.microsoft.com/office/drawing/2014/main" xmlns="" id="{B20C969D-7F38-43E1-BB6A-FBF6E56BBBC6}"/>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18" name="Oval 17">
            <a:extLst>
              <a:ext uri="{FF2B5EF4-FFF2-40B4-BE49-F238E27FC236}">
                <a16:creationId xmlns:a16="http://schemas.microsoft.com/office/drawing/2014/main" xmlns="" id="{C5557E76-68C6-45CF-B439-34FCD49E7C81}"/>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19" name="Straight Connector 18">
            <a:extLst>
              <a:ext uri="{FF2B5EF4-FFF2-40B4-BE49-F238E27FC236}">
                <a16:creationId xmlns:a16="http://schemas.microsoft.com/office/drawing/2014/main" xmlns="" id="{34B939A7-348C-4F6C-8FB3-3727A77AC22A}"/>
              </a:ext>
            </a:extLst>
          </p:cNvPr>
          <p:cNvCxnSpPr>
            <a:stCxn id="15" idx="6"/>
            <a:endCxn id="16"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D2E68EC6-4717-40A5-B043-612AFD69B519}"/>
              </a:ext>
            </a:extLst>
          </p:cNvPr>
          <p:cNvCxnSpPr>
            <a:stCxn id="16" idx="6"/>
            <a:endCxn id="17"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CC5B2D2-C134-45B9-9646-6F2F6534D589}"/>
              </a:ext>
            </a:extLst>
          </p:cNvPr>
          <p:cNvCxnSpPr>
            <a:endCxn id="18"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1934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461846"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2927351" y="2384277"/>
            <a:ext cx="6296429" cy="1815882"/>
          </a:xfrm>
          <a:prstGeom prst="rect">
            <a:avLst/>
          </a:prstGeom>
          <a:noFill/>
        </p:spPr>
        <p:txBody>
          <a:bodyPr wrap="square" rtlCol="0">
            <a:spAutoFit/>
          </a:bodyPr>
          <a:lstStyle>
            <a:defPPr>
              <a:defRPr lang="fr-FR"/>
            </a:defPPr>
            <a:lvl1pPr algn="r">
              <a:defRPr sz="1600" spc="-50">
                <a:solidFill>
                  <a:srgbClr val="02519A"/>
                </a:solidFill>
                <a:latin typeface="+mj-lt"/>
                <a:cs typeface="Microsoft Sans Serif" panose="020B0604020202020204" pitchFamily="34" charset="0"/>
              </a:defRPr>
            </a:lvl1pPr>
          </a:lstStyle>
          <a:p>
            <a:pPr algn="l"/>
            <a:r>
              <a:rPr lang="fr-FR" dirty="0"/>
              <a:t>Maintenant que vous avez soumis votre dossier, vous </a:t>
            </a:r>
            <a:r>
              <a:rPr lang="fr-FR" dirty="0" smtClean="0"/>
              <a:t>devez </a:t>
            </a:r>
            <a:r>
              <a:rPr lang="fr-FR" dirty="0"/>
              <a:t>vous présenter à votre rendez-vous pour faire valider votre dossier et payer les frais de dossier.</a:t>
            </a:r>
          </a:p>
          <a:p>
            <a:pPr algn="l"/>
            <a:endParaRPr lang="fr-FR" dirty="0"/>
          </a:p>
          <a:p>
            <a:pPr marL="285750" indent="-285750" algn="l">
              <a:buClr>
                <a:srgbClr val="FF0000"/>
              </a:buClr>
              <a:buFont typeface="Arial" panose="020B0604020202020204" pitchFamily="34" charset="0"/>
              <a:buChar char="•"/>
            </a:pPr>
            <a:r>
              <a:rPr lang="fr-FR" dirty="0"/>
              <a:t>Frais de dossier: 240 euros</a:t>
            </a:r>
          </a:p>
          <a:p>
            <a:pPr marL="285750" indent="-285750" algn="l">
              <a:buClr>
                <a:srgbClr val="FF0000"/>
              </a:buClr>
              <a:buFont typeface="Arial" panose="020B0604020202020204" pitchFamily="34" charset="0"/>
              <a:buChar char="•"/>
            </a:pPr>
            <a:r>
              <a:rPr lang="fr-FR" dirty="0"/>
              <a:t>Les titulaires du baccalauréat  français  2020, 2021, 2022, 2023 sont exemptés des frais de dossier.</a:t>
            </a:r>
          </a:p>
          <a:p>
            <a:pPr algn="l"/>
            <a:endParaRPr lang="fr-FR" dirty="0"/>
          </a:p>
        </p:txBody>
      </p:sp>
      <p:sp>
        <p:nvSpPr>
          <p:cNvPr id="13" name="Oval 12">
            <a:extLst>
              <a:ext uri="{FF2B5EF4-FFF2-40B4-BE49-F238E27FC236}">
                <a16:creationId xmlns:a16="http://schemas.microsoft.com/office/drawing/2014/main" xmlns="" id="{7FD95C34-CC79-4368-8374-537DAD2CF0FE}"/>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14" name="Oval 13">
            <a:extLst>
              <a:ext uri="{FF2B5EF4-FFF2-40B4-BE49-F238E27FC236}">
                <a16:creationId xmlns:a16="http://schemas.microsoft.com/office/drawing/2014/main" xmlns="" id="{02E24AD5-6F4C-4003-96A3-DC4A5AF11CD6}"/>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15" name="Oval 14">
            <a:extLst>
              <a:ext uri="{FF2B5EF4-FFF2-40B4-BE49-F238E27FC236}">
                <a16:creationId xmlns:a16="http://schemas.microsoft.com/office/drawing/2014/main" xmlns="" id="{DE332EB7-F596-4BA6-993B-8ED875E9E706}"/>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16" name="Oval 15">
            <a:extLst>
              <a:ext uri="{FF2B5EF4-FFF2-40B4-BE49-F238E27FC236}">
                <a16:creationId xmlns:a16="http://schemas.microsoft.com/office/drawing/2014/main" xmlns="" id="{54BB3F37-7A0F-4102-9993-04621F1524B4}"/>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17" name="Straight Connector 16">
            <a:extLst>
              <a:ext uri="{FF2B5EF4-FFF2-40B4-BE49-F238E27FC236}">
                <a16:creationId xmlns:a16="http://schemas.microsoft.com/office/drawing/2014/main" xmlns="" id="{497BCD0D-79C4-4CA2-BDCA-0543EDFC1218}"/>
              </a:ext>
            </a:extLst>
          </p:cNvPr>
          <p:cNvCxnSpPr>
            <a:stCxn id="13" idx="6"/>
            <a:endCxn id="14"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083DBC0-A3D3-4103-8770-29F8B76623D8}"/>
              </a:ext>
            </a:extLst>
          </p:cNvPr>
          <p:cNvCxnSpPr>
            <a:stCxn id="14" idx="6"/>
            <a:endCxn id="15"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A3DA184E-7A51-4BD4-B9CC-5E30BC5D37DC}"/>
              </a:ext>
            </a:extLst>
          </p:cNvPr>
          <p:cNvCxnSpPr>
            <a:endCxn id="16"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1492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531527" y="368684"/>
            <a:ext cx="7849136" cy="584775"/>
          </a:xfrm>
          <a:prstGeom prst="rect">
            <a:avLst/>
          </a:prstGeom>
          <a:noFill/>
        </p:spPr>
        <p:txBody>
          <a:bodyPr wrap="square" rtlCol="0">
            <a:spAutoFit/>
          </a:bodyPr>
          <a:lstStyle>
            <a:defPPr>
              <a:defRPr lang="fr-FR"/>
            </a:defPPr>
            <a:lvl1pPr>
              <a:defRPr sz="2400" b="0">
                <a:solidFill>
                  <a:schemeClr val="bg1"/>
                </a:solidFill>
                <a:latin typeface="Calibri Light" charset="0"/>
                <a:ea typeface="Calibri Light" charset="0"/>
                <a:cs typeface="Calibri Light" charset="0"/>
              </a:defRPr>
            </a:lvl1pPr>
          </a:lstStyle>
          <a:p>
            <a:pPr algn="r"/>
            <a:r>
              <a:rPr lang="fr-FR" sz="3200" dirty="0">
                <a:solidFill>
                  <a:srgbClr val="02519A"/>
                </a:solidFill>
              </a:rPr>
              <a:t>V.  Comment constituer un dossier en ligne?</a:t>
            </a:r>
          </a:p>
        </p:txBody>
      </p:sp>
      <p:pic>
        <p:nvPicPr>
          <p:cNvPr id="32" name="Picture 2" descr="ustomer Login Icon #180013 - Free Icons Library">
            <a:extLst>
              <a:ext uri="{FF2B5EF4-FFF2-40B4-BE49-F238E27FC236}">
                <a16:creationId xmlns:a16="http://schemas.microsoft.com/office/drawing/2014/main" xmlns="" id="{F0C38098-E428-0B9C-858A-A230F67632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969"/>
                    </a14:imgEffect>
                    <a14:imgEffect>
                      <a14:saturation sat="78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0706163" y="264894"/>
            <a:ext cx="901532" cy="90153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13">
            <a:extLst>
              <a:ext uri="{FF2B5EF4-FFF2-40B4-BE49-F238E27FC236}">
                <a16:creationId xmlns:a16="http://schemas.microsoft.com/office/drawing/2014/main" xmlns="" id="{2DF514DF-1D62-1E10-8710-679E382ADF63}"/>
              </a:ext>
            </a:extLst>
          </p:cNvPr>
          <p:cNvCxnSpPr>
            <a:cxnSpLocks/>
          </p:cNvCxnSpPr>
          <p:nvPr/>
        </p:nvCxnSpPr>
        <p:spPr>
          <a:xfrm flipH="1">
            <a:off x="2531527" y="997482"/>
            <a:ext cx="78466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2927350" y="2351023"/>
            <a:ext cx="5355942" cy="3293209"/>
          </a:xfrm>
          <a:prstGeom prst="rect">
            <a:avLst/>
          </a:prstGeom>
          <a:noFill/>
        </p:spPr>
        <p:txBody>
          <a:bodyPr wrap="square" rtlCol="0">
            <a:spAutoFit/>
          </a:bodyPr>
          <a:lstStyle>
            <a:defPPr>
              <a:defRPr lang="fr-FR"/>
            </a:defPPr>
            <a:lvl1pPr>
              <a:defRPr sz="1600" spc="-50">
                <a:solidFill>
                  <a:srgbClr val="02519A"/>
                </a:solidFill>
                <a:latin typeface="+mj-lt"/>
                <a:cs typeface="Microsoft Sans Serif" panose="020B0604020202020204" pitchFamily="34" charset="0"/>
              </a:defRPr>
            </a:lvl1pPr>
          </a:lstStyle>
          <a:p>
            <a:pPr marL="285750" indent="-285750">
              <a:buClr>
                <a:srgbClr val="FF0000"/>
              </a:buClr>
              <a:buFont typeface="Arial" panose="020B0604020202020204" pitchFamily="34" charset="0"/>
              <a:buChar char="•"/>
            </a:pPr>
            <a:r>
              <a:rPr lang="fr-FR" dirty="0"/>
              <a:t>Vous recevrez une convocation  par WhatsApp  pour passer un entretien pédagogique en présentiel ou en ligne.</a:t>
            </a:r>
          </a:p>
          <a:p>
            <a:endParaRPr lang="fr-FR" dirty="0"/>
          </a:p>
          <a:p>
            <a:pPr marL="285750" indent="-285750">
              <a:buClr>
                <a:srgbClr val="FF0000"/>
              </a:buClr>
              <a:buFont typeface="Arial" panose="020B0604020202020204" pitchFamily="34" charset="0"/>
              <a:buChar char="•"/>
            </a:pPr>
            <a:r>
              <a:rPr lang="fr-FR" dirty="0"/>
              <a:t>Une fois que vous aurez passé l’entretien, votre dossier sera transmis aux établissements sélectionnés.</a:t>
            </a:r>
          </a:p>
          <a:p>
            <a:endParaRPr lang="fr-FR" dirty="0"/>
          </a:p>
          <a:p>
            <a:pPr marL="285750" indent="-285750">
              <a:buClr>
                <a:srgbClr val="FF0000"/>
              </a:buClr>
              <a:buFont typeface="Arial" panose="020B0604020202020204" pitchFamily="34" charset="0"/>
              <a:buChar char="•"/>
            </a:pPr>
            <a:r>
              <a:rPr lang="fr-FR" dirty="0"/>
              <a:t>Vous pourrez vérifier les réponses des établissements dans votre compte Etudes en France,  dans la section « Réponse des établissements ».</a:t>
            </a:r>
          </a:p>
          <a:p>
            <a:endParaRPr lang="fr-FR" dirty="0"/>
          </a:p>
          <a:p>
            <a:pPr marL="285750" indent="-285750">
              <a:buClr>
                <a:srgbClr val="FF0000"/>
              </a:buClr>
              <a:buFont typeface="Arial" panose="020B0604020202020204" pitchFamily="34" charset="0"/>
              <a:buChar char="•"/>
            </a:pPr>
            <a:r>
              <a:rPr lang="fr-FR" dirty="0"/>
              <a:t>Vous avez jusqu'au 31 mai pour effectuer votre choix définitif.</a:t>
            </a:r>
          </a:p>
          <a:p>
            <a:endParaRPr lang="fr-FR" dirty="0"/>
          </a:p>
          <a:p>
            <a:endParaRPr lang="fr-FR" dirty="0"/>
          </a:p>
        </p:txBody>
      </p:sp>
      <p:sp>
        <p:nvSpPr>
          <p:cNvPr id="13" name="Oval 12">
            <a:extLst>
              <a:ext uri="{FF2B5EF4-FFF2-40B4-BE49-F238E27FC236}">
                <a16:creationId xmlns:a16="http://schemas.microsoft.com/office/drawing/2014/main" xmlns="" id="{280A2745-F4E9-4F22-BF0F-4BFF0C95A22B}"/>
              </a:ext>
            </a:extLst>
          </p:cNvPr>
          <p:cNvSpPr/>
          <p:nvPr/>
        </p:nvSpPr>
        <p:spPr>
          <a:xfrm>
            <a:off x="36420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1</a:t>
            </a:r>
          </a:p>
        </p:txBody>
      </p:sp>
      <p:sp>
        <p:nvSpPr>
          <p:cNvPr id="14" name="Oval 13">
            <a:extLst>
              <a:ext uri="{FF2B5EF4-FFF2-40B4-BE49-F238E27FC236}">
                <a16:creationId xmlns:a16="http://schemas.microsoft.com/office/drawing/2014/main" xmlns="" id="{40E7C268-5B6A-4B48-9BE4-18C4E24DD716}"/>
              </a:ext>
            </a:extLst>
          </p:cNvPr>
          <p:cNvSpPr/>
          <p:nvPr/>
        </p:nvSpPr>
        <p:spPr>
          <a:xfrm>
            <a:off x="86613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2</a:t>
            </a:r>
          </a:p>
        </p:txBody>
      </p:sp>
      <p:sp>
        <p:nvSpPr>
          <p:cNvPr id="15" name="Oval 14">
            <a:extLst>
              <a:ext uri="{FF2B5EF4-FFF2-40B4-BE49-F238E27FC236}">
                <a16:creationId xmlns:a16="http://schemas.microsoft.com/office/drawing/2014/main" xmlns="" id="{01A1E0E9-8720-4CDF-BE4B-B41261AF1029}"/>
              </a:ext>
            </a:extLst>
          </p:cNvPr>
          <p:cNvSpPr/>
          <p:nvPr/>
        </p:nvSpPr>
        <p:spPr>
          <a:xfrm>
            <a:off x="1368072"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3</a:t>
            </a:r>
          </a:p>
        </p:txBody>
      </p:sp>
      <p:sp>
        <p:nvSpPr>
          <p:cNvPr id="16" name="Oval 15">
            <a:extLst>
              <a:ext uri="{FF2B5EF4-FFF2-40B4-BE49-F238E27FC236}">
                <a16:creationId xmlns:a16="http://schemas.microsoft.com/office/drawing/2014/main" xmlns="" id="{B3113D97-B8B2-4C64-B669-ECA83BFF011F}"/>
              </a:ext>
            </a:extLst>
          </p:cNvPr>
          <p:cNvSpPr/>
          <p:nvPr/>
        </p:nvSpPr>
        <p:spPr>
          <a:xfrm>
            <a:off x="1870007" y="512148"/>
            <a:ext cx="324000" cy="324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4</a:t>
            </a:r>
          </a:p>
        </p:txBody>
      </p:sp>
      <p:cxnSp>
        <p:nvCxnSpPr>
          <p:cNvPr id="17" name="Straight Connector 16">
            <a:extLst>
              <a:ext uri="{FF2B5EF4-FFF2-40B4-BE49-F238E27FC236}">
                <a16:creationId xmlns:a16="http://schemas.microsoft.com/office/drawing/2014/main" xmlns="" id="{17E23CE8-A46E-4744-9217-F9F72616076F}"/>
              </a:ext>
            </a:extLst>
          </p:cNvPr>
          <p:cNvCxnSpPr>
            <a:stCxn id="13" idx="6"/>
            <a:endCxn id="14" idx="2"/>
          </p:cNvCxnSpPr>
          <p:nvPr/>
        </p:nvCxnSpPr>
        <p:spPr>
          <a:xfrm>
            <a:off x="68820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AD91C914-601D-4323-AA33-7FFD76867C75}"/>
              </a:ext>
            </a:extLst>
          </p:cNvPr>
          <p:cNvCxnSpPr>
            <a:stCxn id="14" idx="6"/>
            <a:endCxn id="15" idx="2"/>
          </p:cNvCxnSpPr>
          <p:nvPr/>
        </p:nvCxnSpPr>
        <p:spPr>
          <a:xfrm>
            <a:off x="1190137"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160C256-DDA4-4059-9B59-1F7E48C7CD80}"/>
              </a:ext>
            </a:extLst>
          </p:cNvPr>
          <p:cNvCxnSpPr>
            <a:endCxn id="16" idx="2"/>
          </p:cNvCxnSpPr>
          <p:nvPr/>
        </p:nvCxnSpPr>
        <p:spPr>
          <a:xfrm>
            <a:off x="1692072" y="674148"/>
            <a:ext cx="1779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202907"/>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3971</TotalTime>
  <Words>2590</Words>
  <Application>Microsoft Office PowerPoint</Application>
  <PresentationFormat>Personnalisé</PresentationFormat>
  <Paragraphs>716</Paragraphs>
  <Slides>92</Slides>
  <Notes>1</Notes>
  <HiddenSlides>0</HiddenSlides>
  <MMClips>0</MMClips>
  <ScaleCrop>false</ScaleCrop>
  <HeadingPairs>
    <vt:vector size="4" baseType="variant">
      <vt:variant>
        <vt:lpstr>Thème</vt:lpstr>
      </vt:variant>
      <vt:variant>
        <vt:i4>1</vt:i4>
      </vt:variant>
      <vt:variant>
        <vt:lpstr>Titres des diapositives</vt:lpstr>
      </vt:variant>
      <vt:variant>
        <vt:i4>92</vt:i4>
      </vt:variant>
    </vt:vector>
  </HeadingPairs>
  <TitlesOfParts>
    <vt:vector size="93"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Philippe Evrard</dc:creator>
  <cp:lastModifiedBy>Corinne Allam</cp:lastModifiedBy>
  <cp:revision>385</cp:revision>
  <cp:lastPrinted>2022-10-05T09:15:25Z</cp:lastPrinted>
  <dcterms:created xsi:type="dcterms:W3CDTF">2022-08-22T10:38:26Z</dcterms:created>
  <dcterms:modified xsi:type="dcterms:W3CDTF">2022-10-10T09:03:48Z</dcterms:modified>
</cp:coreProperties>
</file>