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324" r:id="rId2"/>
    <p:sldId id="335" r:id="rId3"/>
    <p:sldId id="377" r:id="rId4"/>
    <p:sldId id="261" r:id="rId5"/>
    <p:sldId id="271" r:id="rId6"/>
    <p:sldId id="272" r:id="rId7"/>
    <p:sldId id="263" r:id="rId8"/>
    <p:sldId id="264" r:id="rId9"/>
    <p:sldId id="265" r:id="rId10"/>
    <p:sldId id="266" r:id="rId11"/>
    <p:sldId id="274" r:id="rId12"/>
    <p:sldId id="275" r:id="rId13"/>
    <p:sldId id="277" r:id="rId14"/>
    <p:sldId id="276" r:id="rId15"/>
    <p:sldId id="279" r:id="rId16"/>
    <p:sldId id="280" r:id="rId17"/>
    <p:sldId id="281" r:id="rId18"/>
    <p:sldId id="367" r:id="rId19"/>
    <p:sldId id="368" r:id="rId20"/>
    <p:sldId id="369" r:id="rId21"/>
    <p:sldId id="375" r:id="rId22"/>
    <p:sldId id="374" r:id="rId23"/>
    <p:sldId id="373" r:id="rId24"/>
    <p:sldId id="372" r:id="rId25"/>
    <p:sldId id="370" r:id="rId26"/>
    <p:sldId id="371" r:id="rId27"/>
    <p:sldId id="386" r:id="rId28"/>
    <p:sldId id="388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5" r:id="rId42"/>
    <p:sldId id="294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11" r:id="rId55"/>
    <p:sldId id="308" r:id="rId56"/>
    <p:sldId id="309" r:id="rId57"/>
    <p:sldId id="310" r:id="rId58"/>
    <p:sldId id="312" r:id="rId59"/>
    <p:sldId id="313" r:id="rId60"/>
    <p:sldId id="278" r:id="rId61"/>
    <p:sldId id="314" r:id="rId62"/>
    <p:sldId id="315" r:id="rId63"/>
    <p:sldId id="316" r:id="rId64"/>
    <p:sldId id="317" r:id="rId65"/>
    <p:sldId id="318" r:id="rId66"/>
    <p:sldId id="319" r:id="rId67"/>
    <p:sldId id="364" r:id="rId68"/>
    <p:sldId id="356" r:id="rId69"/>
    <p:sldId id="389" r:id="rId70"/>
    <p:sldId id="355" r:id="rId71"/>
    <p:sldId id="353" r:id="rId72"/>
    <p:sldId id="352" r:id="rId73"/>
    <p:sldId id="350" r:id="rId74"/>
    <p:sldId id="325" r:id="rId75"/>
    <p:sldId id="349" r:id="rId76"/>
    <p:sldId id="322" r:id="rId7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18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A"/>
    <a:srgbClr val="115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6" autoAdjust="0"/>
    <p:restoredTop sz="96404" autoAdjust="0"/>
  </p:normalViewPr>
  <p:slideViewPr>
    <p:cSldViewPr snapToGrid="0" snapToObjects="1">
      <p:cViewPr varScale="1">
        <p:scale>
          <a:sx n="122" d="100"/>
          <a:sy n="122" d="100"/>
        </p:scale>
        <p:origin x="348" y="90"/>
      </p:cViewPr>
      <p:guideLst>
        <p:guide orient="horz"/>
        <p:guide pos="1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8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499C1-D547-9640-9F31-FB12F5C241BD}" type="datetimeFigureOut">
              <a:rPr lang="fr-FR" smtClean="0"/>
              <a:t>30/11/2023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7F022-C197-E64E-BB41-59FB3692F0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39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F022-C197-E64E-BB41-59FB3692F09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4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37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2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4"/>
          <a:srcRect r="91008"/>
          <a:stretch/>
        </p:blipFill>
        <p:spPr>
          <a:xfrm>
            <a:off x="122712" y="6031407"/>
            <a:ext cx="899957" cy="8265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4"/>
          <a:srcRect l="11750" r="74943"/>
          <a:stretch/>
        </p:blipFill>
        <p:spPr>
          <a:xfrm>
            <a:off x="2850092" y="6475499"/>
            <a:ext cx="863779" cy="536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4"/>
          <a:srcRect l="83923"/>
          <a:stretch/>
        </p:blipFill>
        <p:spPr>
          <a:xfrm>
            <a:off x="1234059" y="6391662"/>
            <a:ext cx="1206686" cy="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stel.diplomatie.gouv.fr/etudesenfranc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60.png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55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990F6-499F-4BB0-9E31-C5869397CEF4}"/>
              </a:ext>
            </a:extLst>
          </p:cNvPr>
          <p:cNvSpPr/>
          <p:nvPr/>
        </p:nvSpPr>
        <p:spPr>
          <a:xfrm>
            <a:off x="0" y="5783126"/>
            <a:ext cx="3697434" cy="107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310243" y="246946"/>
            <a:ext cx="3387191" cy="805543"/>
            <a:chOff x="310243" y="246946"/>
            <a:chExt cx="3387191" cy="80554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/>
            <a:srcRect l="83923"/>
            <a:stretch/>
          </p:blipFill>
          <p:spPr>
            <a:xfrm>
              <a:off x="1518557" y="246946"/>
              <a:ext cx="990600" cy="50888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/>
            <a:srcRect r="91008"/>
            <a:stretch/>
          </p:blipFill>
          <p:spPr>
            <a:xfrm>
              <a:off x="310243" y="246946"/>
              <a:ext cx="877039" cy="80554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/>
            <a:srcRect l="11750" r="74943"/>
            <a:stretch/>
          </p:blipFill>
          <p:spPr>
            <a:xfrm>
              <a:off x="2946320" y="289695"/>
              <a:ext cx="751114" cy="466137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1319350" y="832032"/>
            <a:ext cx="9950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Votre guide pour la procédure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Pré-consulaire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11386457" y="987574"/>
            <a:ext cx="0" cy="10324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448119" y="2424104"/>
            <a:ext cx="11124188" cy="4433896"/>
            <a:chOff x="84221" y="2313656"/>
            <a:chExt cx="12212052" cy="4433896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36" r="-2176"/>
            <a:stretch/>
          </p:blipFill>
          <p:spPr>
            <a:xfrm>
              <a:off x="84221" y="2313656"/>
              <a:ext cx="12212052" cy="443389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2389204" y="4507536"/>
              <a:ext cx="7158789" cy="8603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BIENVENUE EN FRANCE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552147" y="3702235"/>
              <a:ext cx="4504823" cy="60545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ETUDIER EN FRANCE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9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483" t="6827" r="14920" b="28436"/>
          <a:stretch/>
        </p:blipFill>
        <p:spPr>
          <a:xfrm>
            <a:off x="3116730" y="1781176"/>
            <a:ext cx="5833041" cy="241779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6" name="ZoneTexte 15"/>
          <p:cNvSpPr txBox="1"/>
          <p:nvPr/>
        </p:nvSpPr>
        <p:spPr>
          <a:xfrm rot="10800000" flipV="1">
            <a:off x="135729" y="1815220"/>
            <a:ext cx="239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Dans les 24 heures, vous recevrez un e-mail à l’adresse que vous avez mentionnée</a:t>
            </a:r>
          </a:p>
        </p:txBody>
      </p:sp>
      <p:sp>
        <p:nvSpPr>
          <p:cNvPr id="18" name="ZoneTexte 17"/>
          <p:cNvSpPr txBox="1"/>
          <p:nvPr/>
        </p:nvSpPr>
        <p:spPr>
          <a:xfrm rot="10800000" flipV="1">
            <a:off x="431264" y="4684471"/>
            <a:ext cx="210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le lien pour activer votre compte 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12302" t="16489" r="16801" b="22742"/>
          <a:stretch/>
        </p:blipFill>
        <p:spPr>
          <a:xfrm>
            <a:off x="4779033" y="3676017"/>
            <a:ext cx="6312693" cy="293089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921" y="4976858"/>
            <a:ext cx="5718544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1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135729" y="3067194"/>
            <a:ext cx="2395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Saisissez votre email, créez votre mot de passe et confirmez la création de votre compte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2">
            <a:extLst>
              <a:ext uri="{FF2B5EF4-FFF2-40B4-BE49-F238E27FC236}">
                <a16:creationId xmlns:a16="http://schemas.microsoft.com/office/drawing/2014/main" id="{872A7EE4-0842-BB25-5A9D-A775453D3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0" t="7466" r="13876" b="6249"/>
          <a:stretch/>
        </p:blipFill>
        <p:spPr>
          <a:xfrm>
            <a:off x="3423004" y="1991169"/>
            <a:ext cx="7283159" cy="463565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3984E7AA-31DF-5FD7-1522-5E4AA5CAD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86" t="85322" r="39209" b="8894"/>
          <a:stretch/>
        </p:blipFill>
        <p:spPr>
          <a:xfrm>
            <a:off x="5427439" y="6098444"/>
            <a:ext cx="2782962" cy="37279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3684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3869629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Connectez vous à l’application</a:t>
            </a:r>
          </a:p>
          <a:p>
            <a:r>
              <a:rPr lang="fr-FR" sz="1600" u="sng" dirty="0"/>
              <a:t>Etudes en France</a:t>
            </a:r>
          </a:p>
          <a:p>
            <a:r>
              <a:rPr lang="fr-FR" sz="1600" dirty="0"/>
              <a:t>en cliquant sur le lien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11EF47C4-2DAC-8D1C-5511-0283B58CE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7034" r="32553" b="44801"/>
          <a:stretch/>
        </p:blipFill>
        <p:spPr>
          <a:xfrm>
            <a:off x="3435408" y="2185987"/>
            <a:ext cx="7270755" cy="425677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1A0FDCD2-E45E-5708-46C0-5EBEC2558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6" t="44162" r="57250" b="52048"/>
          <a:stretch/>
        </p:blipFill>
        <p:spPr>
          <a:xfrm>
            <a:off x="5122984" y="5393690"/>
            <a:ext cx="3606802" cy="27432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9247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2003959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me connecte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>
            <a:extLst>
              <a:ext uri="{FF2B5EF4-FFF2-40B4-BE49-F238E27FC236}">
                <a16:creationId xmlns:a16="http://schemas.microsoft.com/office/drawing/2014/main" id="{CAE070D0-4E08-724D-7126-6B4179A82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49" r="-110"/>
          <a:stretch/>
        </p:blipFill>
        <p:spPr>
          <a:xfrm>
            <a:off x="3108327" y="2003959"/>
            <a:ext cx="7531188" cy="4371204"/>
          </a:xfrm>
          <a:prstGeom prst="rect">
            <a:avLst/>
          </a:prstGeom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EC26BE2E-A13F-2B95-60CC-521DBD5A0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18" t="10611" r="2516" b="83076"/>
          <a:stretch/>
        </p:blipFill>
        <p:spPr>
          <a:xfrm>
            <a:off x="9711957" y="2251313"/>
            <a:ext cx="1072836" cy="41267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094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CD5B15-272D-A443-E4C1-25473492DE82}"/>
              </a:ext>
            </a:extLst>
          </p:cNvPr>
          <p:cNvSpPr txBox="1"/>
          <p:nvPr/>
        </p:nvSpPr>
        <p:spPr>
          <a:xfrm>
            <a:off x="3852697" y="3983191"/>
            <a:ext cx="2848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</a:t>
            </a:r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2:</a:t>
            </a:r>
          </a:p>
          <a:p>
            <a:pPr algn="ctr"/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 Complétez la partie </a:t>
            </a:r>
          </a:p>
          <a:p>
            <a:pPr algn="ctr"/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« Je suis accepté »</a:t>
            </a:r>
            <a:endParaRPr lang="fr-FR" sz="2000" dirty="0">
              <a:solidFill>
                <a:srgbClr val="02519A"/>
              </a:solidFill>
              <a:latin typeface="+mj-lt"/>
            </a:endParaRPr>
          </a:p>
        </p:txBody>
      </p:sp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400660C6-D86E-501C-6013-7DB270B0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124D4E2F-690F-D0C7-0274-66EE3A311B8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6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2563353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suis </a:t>
            </a:r>
            <a:r>
              <a:rPr lang="fr-FR" sz="1600" dirty="0" smtClean="0"/>
              <a:t>accepté</a:t>
            </a:r>
            <a:r>
              <a:rPr lang="fr-FR" sz="1600" dirty="0"/>
              <a:t>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839" t="6826" b="6427"/>
          <a:stretch/>
        </p:blipFill>
        <p:spPr>
          <a:xfrm>
            <a:off x="2872595" y="1927160"/>
            <a:ext cx="8453887" cy="41027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996" y="2713671"/>
            <a:ext cx="116443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4017606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</a:t>
            </a:r>
            <a:r>
              <a:rPr lang="fr-FR" sz="1600" dirty="0" smtClean="0"/>
              <a:t>finalise ma procédure »</a:t>
            </a:r>
            <a:endParaRPr lang="fr-FR" sz="1600" dirty="0"/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B2797555-9F46-D94B-D9F6-ED08519B9D1A}"/>
              </a:ext>
            </a:extLst>
          </p:cNvPr>
          <p:cNvSpPr txBox="1"/>
          <p:nvPr/>
        </p:nvSpPr>
        <p:spPr>
          <a:xfrm rot="10800000" flipV="1">
            <a:off x="84406" y="1705092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Vous allez maintenant créer votre dossier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20" t="7505" r="644" b="9791"/>
          <a:stretch/>
        </p:blipFill>
        <p:spPr>
          <a:xfrm>
            <a:off x="3023904" y="1716657"/>
            <a:ext cx="8725273" cy="40889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7628" t="53825" r="69658" b="38855"/>
          <a:stretch/>
        </p:blipFill>
        <p:spPr>
          <a:xfrm>
            <a:off x="4546122" y="3683131"/>
            <a:ext cx="1778202" cy="4316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7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261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-62431" y="1763375"/>
            <a:ext cx="3185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Je finalise ma procédure</a:t>
            </a:r>
            <a:r>
              <a:rPr lang="fr-FR" sz="1600" dirty="0"/>
              <a:t> </a:t>
            </a:r>
            <a:r>
              <a:rPr lang="fr-FR" sz="1600" dirty="0" smtClean="0"/>
              <a:t>» sélectionnez</a:t>
            </a:r>
          </a:p>
          <a:p>
            <a:r>
              <a:rPr lang="fr-FR" sz="1600" dirty="0" smtClean="0"/>
              <a:t> « Une acceptation papier reçue en dehors de l’application Etudes en France »,</a:t>
            </a:r>
          </a:p>
          <a:p>
            <a:r>
              <a:rPr lang="fr-FR" sz="1600" dirty="0" smtClean="0"/>
              <a:t>Puis,</a:t>
            </a:r>
          </a:p>
          <a:p>
            <a:r>
              <a:rPr lang="fr-FR" sz="1600" dirty="0" smtClean="0"/>
              <a:t>Cliquez sur Ajouter 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5029200" y="5788324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6898" t="36912" r="13710" b="25279"/>
          <a:stretch/>
        </p:blipFill>
        <p:spPr>
          <a:xfrm>
            <a:off x="3305510" y="1763375"/>
            <a:ext cx="7926082" cy="2705108"/>
          </a:xfrm>
          <a:prstGeom prst="rect">
            <a:avLst/>
          </a:prstGeom>
        </p:spPr>
      </p:pic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8647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252919" y="4964512"/>
            <a:ext cx="318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Je sélectionne le cas qui me concerne </a:t>
            </a:r>
            <a:r>
              <a:rPr lang="fr-FR" sz="1600" dirty="0"/>
              <a:t> </a:t>
            </a:r>
            <a:r>
              <a:rPr lang="fr-FR" sz="1600" dirty="0" smtClean="0"/>
              <a:t>» choisissez</a:t>
            </a:r>
          </a:p>
          <a:p>
            <a:r>
              <a:rPr lang="fr-FR" sz="1600" dirty="0" smtClean="0"/>
              <a:t> « Formation diplômante»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464" t="6929" r="14744" b="6587"/>
          <a:stretch/>
        </p:blipFill>
        <p:spPr>
          <a:xfrm>
            <a:off x="3707973" y="1582757"/>
            <a:ext cx="6552760" cy="36202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13563" y="4390845"/>
            <a:ext cx="1190445" cy="2559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3757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502215" y="3288472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 Je décris ma formation » cliquez sur « Je n’ai pas trouvé ma formation dans le catalogue »</a:t>
            </a:r>
          </a:p>
          <a:p>
            <a:r>
              <a:rPr lang="fr-FR" sz="1600" dirty="0" smtClean="0"/>
              <a:t>Puis compléter la fiche avec les informations relatives  à la formation à laquelle vous avez été admis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7342" t="13415" r="17175" b="8547"/>
          <a:stretch/>
        </p:blipFill>
        <p:spPr>
          <a:xfrm>
            <a:off x="4390845" y="1811547"/>
            <a:ext cx="6497018" cy="4194057"/>
          </a:xfrm>
          <a:prstGeom prst="rect">
            <a:avLst/>
          </a:prstGeom>
        </p:spPr>
      </p:pic>
      <p:sp>
        <p:nvSpPr>
          <p:cNvPr id="20" name="Organigramme : Connecteur 19"/>
          <p:cNvSpPr/>
          <p:nvPr/>
        </p:nvSpPr>
        <p:spPr>
          <a:xfrm>
            <a:off x="4351693" y="2786331"/>
            <a:ext cx="362309" cy="333557"/>
          </a:xfrm>
          <a:prstGeom prst="flowChartConnector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794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ud round icons - Vector stencils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77"/>
                    </a14:imgEffect>
                    <a14:imgEffect>
                      <a14:saturation sat="322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57658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026130" y="359788"/>
            <a:ext cx="735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II.  Calendrier de la rentrée </a:t>
            </a:r>
            <a:r>
              <a:rPr lang="fr-FR" sz="3200" dirty="0" smtClean="0">
                <a:solidFill>
                  <a:srgbClr val="02519A"/>
                </a:solidFill>
              </a:rPr>
              <a:t>2024-25</a:t>
            </a:r>
            <a:endParaRPr lang="fr-FR" sz="3200" dirty="0">
              <a:solidFill>
                <a:srgbClr val="02519A"/>
              </a:solidFill>
            </a:endParaRPr>
          </a:p>
        </p:txBody>
      </p:sp>
      <p:pic>
        <p:nvPicPr>
          <p:cNvPr id="4" name="Picture 1" descr="V:\pves\Espaces\Ligne graphique Carré Noir\pictos_charte_cf\pictos\CAMPUS_FRANCE__PICTO_CHARTE_20170322\CAMPUS_FRANCE__PICTO_CHARTE_20170322_PNG\CAMPUS_FRANCE__PICTO_CHARTE_20170322-02.png">
            <a:extLst>
              <a:ext uri="{FF2B5EF4-FFF2-40B4-BE49-F238E27FC236}">
                <a16:creationId xmlns:a16="http://schemas.microsoft.com/office/drawing/2014/main" id="{DB8C48C5-B33C-22A7-43D9-2E85FC13B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2519A">
                <a:tint val="45000"/>
                <a:satMod val="400000"/>
              </a:srgbClr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5" t="7941" r="26425" b="10141"/>
          <a:stretch/>
        </p:blipFill>
        <p:spPr bwMode="auto">
          <a:xfrm>
            <a:off x="200846" y="2015384"/>
            <a:ext cx="1767222" cy="3228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13">
            <a:extLst>
              <a:ext uri="{FF2B5EF4-FFF2-40B4-BE49-F238E27FC236}">
                <a16:creationId xmlns:a16="http://schemas.microsoft.com/office/drawing/2014/main" id="{5FBD2A45-28F2-2ECB-A46A-EA92FE3763D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14">
            <a:extLst>
              <a:ext uri="{FF2B5EF4-FFF2-40B4-BE49-F238E27FC236}">
                <a16:creationId xmlns:a16="http://schemas.microsoft.com/office/drawing/2014/main" id="{7581B42C-FD16-082E-9EF3-9F3E651379F9}"/>
              </a:ext>
            </a:extLst>
          </p:cNvPr>
          <p:cNvSpPr txBox="1"/>
          <p:nvPr/>
        </p:nvSpPr>
        <p:spPr>
          <a:xfrm>
            <a:off x="9256508" y="3745185"/>
            <a:ext cx="926539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marL="0">
              <a:lnSpc>
                <a:spcPct val="250000"/>
              </a:lnSpc>
              <a:spcBef>
                <a:spcPts val="0"/>
              </a:spcBef>
            </a:pPr>
            <a:r>
              <a:rPr lang="fr-FR" b="0" dirty="0"/>
              <a:t>Choix définitif avant le 31 mai 2023</a:t>
            </a:r>
          </a:p>
        </p:txBody>
      </p:sp>
      <p:sp>
        <p:nvSpPr>
          <p:cNvPr id="55" name="ZoneTexte 14">
            <a:extLst>
              <a:ext uri="{FF2B5EF4-FFF2-40B4-BE49-F238E27FC236}">
                <a16:creationId xmlns:a16="http://schemas.microsoft.com/office/drawing/2014/main" id="{023C37EA-49CF-2A93-54B0-EB7332DD2F81}"/>
              </a:ext>
            </a:extLst>
          </p:cNvPr>
          <p:cNvSpPr txBox="1"/>
          <p:nvPr/>
        </p:nvSpPr>
        <p:spPr>
          <a:xfrm>
            <a:off x="10282546" y="3586895"/>
            <a:ext cx="1226633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>
              <a:lnSpc>
                <a:spcPct val="250000"/>
              </a:lnSpc>
            </a:pPr>
            <a:r>
              <a:rPr lang="fr-FR" b="0" dirty="0"/>
              <a:t>Après la confirmation de votre choix définitif et l’obtention de votre diplôme initial</a:t>
            </a: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52CDFDB6-0A1F-E510-C23E-AD16C9B57ADA}"/>
              </a:ext>
            </a:extLst>
          </p:cNvPr>
          <p:cNvSpPr txBox="1"/>
          <p:nvPr/>
        </p:nvSpPr>
        <p:spPr>
          <a:xfrm>
            <a:off x="10262838" y="2003119"/>
            <a:ext cx="1246341" cy="769013"/>
          </a:xfrm>
          <a:prstGeom prst="rect">
            <a:avLst/>
          </a:prstGeom>
          <a:noFill/>
          <a:effectLst/>
        </p:spPr>
        <p:txBody>
          <a:bodyPr wrap="square" lIns="36000" tIns="0" rIns="36000" bIns="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b="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Je demande mon visa auprès du TLS après l’obtention de l’attestation pré consulaire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7999" y="1938849"/>
            <a:ext cx="7767403" cy="2628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Vous êtes étudiant(e)  libanais(e) et vous avez été </a:t>
            </a:r>
            <a:r>
              <a:rPr lang="fr-FR" sz="1100" b="1" u="sng" spc="-50" dirty="0">
                <a:solidFill>
                  <a:srgbClr val="002060"/>
                </a:solidFill>
                <a:cs typeface="Microsoft Sans Serif"/>
              </a:rPr>
              <a:t>admis(e) </a:t>
            </a: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à suivre: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Une formation diplômante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 programme d’échange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 master en </a:t>
            </a:r>
            <a:r>
              <a:rPr lang="fr-FR" sz="1100" b="1" spc="-50" dirty="0" err="1">
                <a:solidFill>
                  <a:srgbClr val="002060"/>
                </a:solidFill>
                <a:cs typeface="Microsoft Sans Serif"/>
              </a:rPr>
              <a:t>co</a:t>
            </a: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-diplomation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une formation dans une école spécialisée ou dans un établissement privé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une formation de langue pour une période de plus de trois mois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  doctorat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Vous souhaitez valider votre admission par Campus France </a:t>
            </a:r>
            <a:r>
              <a:rPr lang="fr-FR" sz="1100" b="1" spc="-50" dirty="0" smtClean="0">
                <a:solidFill>
                  <a:srgbClr val="002060"/>
                </a:solidFill>
                <a:cs typeface="Microsoft Sans Serif"/>
              </a:rPr>
              <a:t>et </a:t>
            </a: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obtenir votre attestation pré-consulaire?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 Cette procédure vous concerne!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Nous allons vous guider pas à pas dans  la procédure pré-consulaire que vous devez effectuer en ligne  via la plateforme Etudes en France.</a:t>
            </a:r>
          </a:p>
        </p:txBody>
      </p:sp>
    </p:spTree>
    <p:extLst>
      <p:ext uri="{BB962C8B-B14F-4D97-AF65-F5344CB8AC3E}">
        <p14:creationId xmlns:p14="http://schemas.microsoft.com/office/powerpoint/2010/main" val="2085676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281996" y="2089575"/>
            <a:ext cx="3185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 Je sélectionne l’établissement  qui m’accueille »,</a:t>
            </a:r>
          </a:p>
          <a:p>
            <a:r>
              <a:rPr lang="fr-FR" sz="1600" dirty="0" smtClean="0"/>
              <a:t>Cliquez sur «</a:t>
            </a:r>
            <a:r>
              <a:rPr lang="fr-FR" sz="1600" dirty="0"/>
              <a:t> </a:t>
            </a:r>
            <a:r>
              <a:rPr lang="fr-FR" sz="1600" dirty="0" smtClean="0"/>
              <a:t>Rechercher un établissement français</a:t>
            </a:r>
            <a:r>
              <a:rPr lang="fr-FR" sz="1600" dirty="0"/>
              <a:t> </a:t>
            </a:r>
            <a:r>
              <a:rPr lang="fr-FR" sz="1600" dirty="0" smtClean="0"/>
              <a:t>»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4123424" y="2373705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6580" t="28225" r="14706" b="41733"/>
          <a:stretch/>
        </p:blipFill>
        <p:spPr>
          <a:xfrm>
            <a:off x="3553783" y="1337420"/>
            <a:ext cx="7908090" cy="18727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74012" y="2145536"/>
            <a:ext cx="2335080" cy="44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4197" t="23787" r="16757" b="31403"/>
          <a:stretch/>
        </p:blipFill>
        <p:spPr>
          <a:xfrm>
            <a:off x="3712556" y="3695317"/>
            <a:ext cx="7165354" cy="251891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10800000" flipV="1">
            <a:off x="389007" y="4012666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«Nom de l’établissement français »,</a:t>
            </a:r>
          </a:p>
          <a:p>
            <a:r>
              <a:rPr lang="fr-FR" sz="1600" dirty="0" smtClean="0"/>
              <a:t>Tapez le nom de l’établissement qui vous accueille</a:t>
            </a:r>
          </a:p>
          <a:p>
            <a:r>
              <a:rPr lang="fr-FR" sz="1600" dirty="0" smtClean="0"/>
              <a:t>Puis,</a:t>
            </a:r>
          </a:p>
          <a:p>
            <a:r>
              <a:rPr lang="fr-FR" sz="1600" dirty="0" smtClean="0"/>
              <a:t>Cliquez sur Rechercher </a:t>
            </a:r>
            <a:endParaRPr lang="fr-FR" sz="1600" dirty="0"/>
          </a:p>
        </p:txBody>
      </p:sp>
      <p:sp>
        <p:nvSpPr>
          <p:cNvPr id="21" name="Rectangle 20"/>
          <p:cNvSpPr/>
          <p:nvPr/>
        </p:nvSpPr>
        <p:spPr>
          <a:xfrm>
            <a:off x="6694098" y="5361131"/>
            <a:ext cx="730368" cy="44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1" name="ZoneTexte 1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34" idx="6"/>
              <a:endCxn id="35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35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142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188536" y="2023805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 s ’il n’est pas présent dans la liste, je saisis son nom et da localisation (ville) » écrivez le nom de l’établissement et la ville où il se situe</a:t>
            </a:r>
          </a:p>
          <a:p>
            <a:r>
              <a:rPr lang="fr-FR" sz="1600" dirty="0" smtClean="0"/>
              <a:t>Puis</a:t>
            </a:r>
          </a:p>
          <a:p>
            <a:r>
              <a:rPr lang="fr-FR" sz="1600" dirty="0" smtClean="0"/>
              <a:t>Cliquez sur Enregistrer</a:t>
            </a:r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8458" t="11130" r="14187" b="16688"/>
          <a:stretch/>
        </p:blipFill>
        <p:spPr>
          <a:xfrm>
            <a:off x="3796235" y="1852622"/>
            <a:ext cx="6806242" cy="39508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36898" y="5421516"/>
            <a:ext cx="730368" cy="44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95" y="320397"/>
            <a:ext cx="102177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/>
          <p:nvPr/>
        </p:nvCxnSpPr>
        <p:spPr>
          <a:xfrm>
            <a:off x="9287852" y="4305371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526202" y="1693677"/>
            <a:ext cx="318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Date de début des cours</a:t>
            </a:r>
            <a:r>
              <a:rPr lang="fr-FR" sz="1600" dirty="0"/>
              <a:t> </a:t>
            </a:r>
            <a:r>
              <a:rPr lang="fr-FR" sz="1600" dirty="0" smtClean="0"/>
              <a:t>»insérez la date de début et la date de fin des cours 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7024" t="34910" r="17087" b="25728"/>
          <a:stretch/>
        </p:blipFill>
        <p:spPr>
          <a:xfrm>
            <a:off x="4295953" y="1448374"/>
            <a:ext cx="6531395" cy="21134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6423" t="5883" r="12505" b="12173"/>
          <a:stretch/>
        </p:blipFill>
        <p:spPr>
          <a:xfrm>
            <a:off x="4106174" y="1693676"/>
            <a:ext cx="6418052" cy="400838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0800000" flipV="1">
            <a:off x="364202" y="3451647"/>
            <a:ext cx="318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Je saisis mes motivations pour ce projet  »écrivez une petite lettre de motivation</a:t>
            </a:r>
          </a:p>
          <a:p>
            <a:r>
              <a:rPr lang="fr-FR" sz="1600" dirty="0" smtClean="0"/>
              <a:t>Puis,</a:t>
            </a:r>
          </a:p>
          <a:p>
            <a:r>
              <a:rPr lang="fr-FR" sz="1600" dirty="0" smtClean="0"/>
              <a:t>Cliquez sur  Enregistrer </a:t>
            </a:r>
            <a:endParaRPr lang="fr-FR" sz="1600" dirty="0"/>
          </a:p>
        </p:txBody>
      </p:sp>
      <p:sp>
        <p:nvSpPr>
          <p:cNvPr id="19" name="Rectangle 18"/>
          <p:cNvSpPr/>
          <p:nvPr/>
        </p:nvSpPr>
        <p:spPr>
          <a:xfrm>
            <a:off x="6331789" y="5262113"/>
            <a:ext cx="825259" cy="4399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037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655111" y="1474026"/>
            <a:ext cx="3185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sur Justificatif pour télécharger votre lettre d’admission.</a:t>
            </a:r>
          </a:p>
          <a:p>
            <a:endParaRPr lang="fr-FR" sz="1600" dirty="0"/>
          </a:p>
          <a:p>
            <a:r>
              <a:rPr lang="fr-FR" sz="1600" dirty="0" smtClean="0"/>
              <a:t>Les étudiants admis en Co diplomation, thèse, thèse  en cotutelle ou échange doivent insérer les pièces complémentaires mentionnées dans la première slide de ce document.</a:t>
            </a:r>
          </a:p>
          <a:p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390" y="1321174"/>
            <a:ext cx="8035224" cy="45419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66627" y="3009027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329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364202" y="1440255"/>
            <a:ext cx="318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Puis cliquez sur choisir un ficher pour télécharger les pièces à joindre</a:t>
            </a:r>
          </a:p>
          <a:p>
            <a:endParaRPr lang="fr-FR" sz="1600" dirty="0"/>
          </a:p>
          <a:p>
            <a:r>
              <a:rPr lang="fr-FR" sz="1600" dirty="0" smtClean="0"/>
              <a:t>Vos documents ne doivent pas dépasser les 500 Ko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2714" t="15850" r="12119" b="11591"/>
          <a:stretch/>
        </p:blipFill>
        <p:spPr>
          <a:xfrm>
            <a:off x="3968152" y="1546939"/>
            <a:ext cx="6892506" cy="3603881"/>
          </a:xfrm>
          <a:prstGeom prst="rect">
            <a:avLst/>
          </a:prstGeom>
        </p:spPr>
      </p:pic>
      <p:sp>
        <p:nvSpPr>
          <p:cNvPr id="14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808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667122" y="2678732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sur Fermer une fois le document téléchargé  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3120" t="12882" r="11205" b="7585"/>
          <a:stretch/>
        </p:blipFill>
        <p:spPr>
          <a:xfrm>
            <a:off x="4295953" y="1339294"/>
            <a:ext cx="6759963" cy="38484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27012" y="4583686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879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-723159" y="2087069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Cette section doit afficher</a:t>
            </a:r>
          </a:p>
          <a:p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Complet </a:t>
            </a:r>
            <a:endParaRPr lang="fr-FR" sz="1600" b="1" dirty="0">
              <a:solidFill>
                <a:srgbClr val="00B05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0215" t="31510" r="10453" b="9715"/>
          <a:stretch/>
        </p:blipFill>
        <p:spPr>
          <a:xfrm>
            <a:off x="2863971" y="1576975"/>
            <a:ext cx="8476016" cy="37109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23889" y="2770896"/>
            <a:ext cx="819510" cy="4365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3953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61846" y="381760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277504" y="1992701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Maintenant cliquez sur « Je saisis mes informations personnelles </a:t>
            </a:r>
            <a:endParaRPr lang="fr-FR" sz="1600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2866" t="20027" r="14510" b="6248"/>
          <a:stretch/>
        </p:blipFill>
        <p:spPr>
          <a:xfrm>
            <a:off x="3933644" y="1992701"/>
            <a:ext cx="7090913" cy="3899141"/>
          </a:xfrm>
          <a:prstGeom prst="rect">
            <a:avLst/>
          </a:prstGeom>
        </p:spPr>
      </p:pic>
      <p:sp>
        <p:nvSpPr>
          <p:cNvPr id="14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238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-723159" y="2087069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Cette section doit afficher</a:t>
            </a:r>
          </a:p>
          <a:p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Complet </a:t>
            </a:r>
            <a:endParaRPr lang="fr-FR" sz="1600" b="1" dirty="0">
              <a:solidFill>
                <a:srgbClr val="00B05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0215" t="31510" r="10453" b="9715"/>
          <a:stretch/>
        </p:blipFill>
        <p:spPr>
          <a:xfrm>
            <a:off x="2863971" y="1576975"/>
            <a:ext cx="8476016" cy="37109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23889" y="2770896"/>
            <a:ext cx="819510" cy="4365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7722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3901962"/>
            <a:ext cx="2447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une photo en cliquant sur</a:t>
            </a:r>
          </a:p>
          <a:p>
            <a:r>
              <a:rPr lang="fr-FR" sz="1600" dirty="0"/>
              <a:t>« Modifier ma photo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>
            <a:extLst>
              <a:ext uri="{FF2B5EF4-FFF2-40B4-BE49-F238E27FC236}">
                <a16:creationId xmlns:a16="http://schemas.microsoft.com/office/drawing/2014/main" id="{04E15FD9-490E-2C89-5B37-7EF36401C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0" t="5932" r="17313"/>
          <a:stretch/>
        </p:blipFill>
        <p:spPr>
          <a:xfrm>
            <a:off x="3108325" y="1604781"/>
            <a:ext cx="7597838" cy="4473364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77D5D5FD-CB7A-423E-4EB2-F3E51AC79A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2" t="38016" r="18251"/>
          <a:stretch/>
        </p:blipFill>
        <p:spPr>
          <a:xfrm>
            <a:off x="3628829" y="4671514"/>
            <a:ext cx="3632113" cy="168004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9F513B52-7154-B36D-4C7E-632B3AB47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76" t="91156" r="21879" b="2780"/>
          <a:stretch/>
        </p:blipFill>
        <p:spPr>
          <a:xfrm>
            <a:off x="7619535" y="5648178"/>
            <a:ext cx="1612754" cy="35359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7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566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ud round icons - Vector stencils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77"/>
                    </a14:imgEffect>
                    <a14:imgEffect>
                      <a14:saturation sat="322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57658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026130" y="359788"/>
            <a:ext cx="735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II.  </a:t>
            </a:r>
            <a:r>
              <a:rPr lang="fr-FR" sz="3200" dirty="0" smtClean="0">
                <a:solidFill>
                  <a:srgbClr val="02519A"/>
                </a:solidFill>
              </a:rPr>
              <a:t>Quels documents </a:t>
            </a:r>
            <a:endParaRPr lang="fr-FR" sz="3200" dirty="0">
              <a:solidFill>
                <a:srgbClr val="02519A"/>
              </a:solidFill>
            </a:endParaRPr>
          </a:p>
        </p:txBody>
      </p:sp>
      <p:pic>
        <p:nvPicPr>
          <p:cNvPr id="4" name="Picture 1" descr="V:\pves\Espaces\Ligne graphique Carré Noir\pictos_charte_cf\pictos\CAMPUS_FRANCE__PICTO_CHARTE_20170322\CAMPUS_FRANCE__PICTO_CHARTE_20170322_PNG\CAMPUS_FRANCE__PICTO_CHARTE_20170322-02.png">
            <a:extLst>
              <a:ext uri="{FF2B5EF4-FFF2-40B4-BE49-F238E27FC236}">
                <a16:creationId xmlns:a16="http://schemas.microsoft.com/office/drawing/2014/main" id="{DB8C48C5-B33C-22A7-43D9-2E85FC13B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2519A">
                <a:tint val="45000"/>
                <a:satMod val="400000"/>
              </a:srgbClr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5" t="7941" r="26425" b="10141"/>
          <a:stretch/>
        </p:blipFill>
        <p:spPr bwMode="auto">
          <a:xfrm>
            <a:off x="200846" y="2015384"/>
            <a:ext cx="1767222" cy="3228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13">
            <a:extLst>
              <a:ext uri="{FF2B5EF4-FFF2-40B4-BE49-F238E27FC236}">
                <a16:creationId xmlns:a16="http://schemas.microsoft.com/office/drawing/2014/main" id="{5FBD2A45-28F2-2ECB-A46A-EA92FE3763D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14">
            <a:extLst>
              <a:ext uri="{FF2B5EF4-FFF2-40B4-BE49-F238E27FC236}">
                <a16:creationId xmlns:a16="http://schemas.microsoft.com/office/drawing/2014/main" id="{7581B42C-FD16-082E-9EF3-9F3E651379F9}"/>
              </a:ext>
            </a:extLst>
          </p:cNvPr>
          <p:cNvSpPr txBox="1"/>
          <p:nvPr/>
        </p:nvSpPr>
        <p:spPr>
          <a:xfrm>
            <a:off x="9256508" y="3745185"/>
            <a:ext cx="926539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marL="0">
              <a:lnSpc>
                <a:spcPct val="250000"/>
              </a:lnSpc>
              <a:spcBef>
                <a:spcPts val="0"/>
              </a:spcBef>
            </a:pPr>
            <a:r>
              <a:rPr lang="fr-FR" b="0" dirty="0"/>
              <a:t>Choix définitif avant le 31 mai 2023</a:t>
            </a:r>
          </a:p>
        </p:txBody>
      </p:sp>
      <p:sp>
        <p:nvSpPr>
          <p:cNvPr id="55" name="ZoneTexte 14">
            <a:extLst>
              <a:ext uri="{FF2B5EF4-FFF2-40B4-BE49-F238E27FC236}">
                <a16:creationId xmlns:a16="http://schemas.microsoft.com/office/drawing/2014/main" id="{023C37EA-49CF-2A93-54B0-EB7332DD2F81}"/>
              </a:ext>
            </a:extLst>
          </p:cNvPr>
          <p:cNvSpPr txBox="1"/>
          <p:nvPr/>
        </p:nvSpPr>
        <p:spPr>
          <a:xfrm>
            <a:off x="10282546" y="3586895"/>
            <a:ext cx="1226633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>
              <a:lnSpc>
                <a:spcPct val="250000"/>
              </a:lnSpc>
            </a:pPr>
            <a:r>
              <a:rPr lang="fr-FR" b="0" dirty="0"/>
              <a:t>Après la confirmation de votre choix définitif et l’obtention de votre diplôme initial</a:t>
            </a: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52CDFDB6-0A1F-E510-C23E-AD16C9B57ADA}"/>
              </a:ext>
            </a:extLst>
          </p:cNvPr>
          <p:cNvSpPr txBox="1"/>
          <p:nvPr/>
        </p:nvSpPr>
        <p:spPr>
          <a:xfrm>
            <a:off x="10262838" y="2003119"/>
            <a:ext cx="1246341" cy="769013"/>
          </a:xfrm>
          <a:prstGeom prst="rect">
            <a:avLst/>
          </a:prstGeom>
          <a:noFill/>
          <a:effectLst/>
        </p:spPr>
        <p:txBody>
          <a:bodyPr wrap="square" lIns="36000" tIns="0" rIns="36000" bIns="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b="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Je demande mon visa auprès du TLS après l’obtention de l’attestation pré consulaire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30164" y="1050402"/>
            <a:ext cx="8875999" cy="5480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  de commencer, rassemblez les documents nécessaires à la constitution de votre dossier.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-Une  photo d’identité  ne dépassant  pas les 50 ko.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-Une pièce d’identité en format PNG, JPEG ou PDF qui ne </a:t>
            </a: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dépasse pas 300ko.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-Votre bac, vos relevés de notes et vos diplômes universitaires validés en format PNG, JPEG ou PDF ne dépassant pas les 300ko.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 lettre d’admission de l’Université  en France, précisant le nom de la formation, et les dates de début et de fin des cours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vous êtes admis en </a:t>
            </a:r>
            <a:r>
              <a:rPr lang="fr-FR" sz="1400" b="1" spc="-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-diplomation  ou en échange vous devez avoir une attestation d’inscription au sein  de l’établissement  libanais initial, une lettre d’admission dans un établissent français, l'accord de diplomation ou/ ou d’échange établissements libanais et français.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vous êtes admis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effectuer un parcours doctoral en cotutelle, vous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devez avoir une attestation d’inscription au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 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l’établissement  libanais initial, une lettre d’admission dans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école doctorale française, une lettre de votre directeur de thèse en France, un lettre de votre directeur de thèse au Liban ainsi que le calendrier.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vous êtes admis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thèse vous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devez avoir une attestation d’inscription au sein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d’un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école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doctorale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française et une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lettre de votre directeur de thèse en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93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2721930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une pièce d’identité en cliquant sur « Justificatifs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DB0AC614-C808-1969-A7CA-285D2BC28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2" t="17422" r="17803" b="5116"/>
          <a:stretch/>
        </p:blipFill>
        <p:spPr>
          <a:xfrm>
            <a:off x="3108325" y="1432850"/>
            <a:ext cx="7597838" cy="4366244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0568EFAA-58D4-9BA3-1275-0F72D5AB8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450" y="3491150"/>
            <a:ext cx="4824656" cy="270483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0" name="ZoneTexte 15">
            <a:extLst>
              <a:ext uri="{FF2B5EF4-FFF2-40B4-BE49-F238E27FC236}">
                <a16:creationId xmlns:a16="http://schemas.microsoft.com/office/drawing/2014/main" id="{A71A6550-A2EB-3B6F-5D34-30DBA1230F45}"/>
              </a:ext>
            </a:extLst>
          </p:cNvPr>
          <p:cNvSpPr txBox="1"/>
          <p:nvPr/>
        </p:nvSpPr>
        <p:spPr>
          <a:xfrm rot="10800000" flipV="1">
            <a:off x="84406" y="1739338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Vérifiez  vos informations en cliquant sur « Modifier »</a:t>
            </a: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E492BDD0-E6FE-CB6B-6B05-6D7CF16BC600}"/>
              </a:ext>
            </a:extLst>
          </p:cNvPr>
          <p:cNvSpPr txBox="1"/>
          <p:nvPr/>
        </p:nvSpPr>
        <p:spPr>
          <a:xfrm rot="10800000" flipV="1">
            <a:off x="84406" y="4983354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Une fois votre pièce d’identité </a:t>
            </a:r>
            <a:r>
              <a:rPr lang="fr-FR" sz="1600" dirty="0" smtClean="0"/>
              <a:t>téléchargée, </a:t>
            </a:r>
            <a:r>
              <a:rPr lang="fr-FR" sz="1600" dirty="0"/>
              <a:t>cliquez sur « Fermer »</a:t>
            </a: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1A680475-0B35-6623-15B5-EFB3BC16D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09" t="27742" r="18592" b="67587"/>
          <a:stretch/>
        </p:blipFill>
        <p:spPr>
          <a:xfrm>
            <a:off x="8324396" y="1994619"/>
            <a:ext cx="942535" cy="263237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7" name="Image 10">
            <a:extLst>
              <a:ext uri="{FF2B5EF4-FFF2-40B4-BE49-F238E27FC236}">
                <a16:creationId xmlns:a16="http://schemas.microsoft.com/office/drawing/2014/main" id="{6FA4203E-682D-F539-F9CC-ECC9AAD16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06" t="80094" r="43902" b="12625"/>
          <a:stretch/>
        </p:blipFill>
        <p:spPr>
          <a:xfrm>
            <a:off x="5951791" y="5632002"/>
            <a:ext cx="764018" cy="26008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8" name="Image 1">
            <a:extLst>
              <a:ext uri="{FF2B5EF4-FFF2-40B4-BE49-F238E27FC236}">
                <a16:creationId xmlns:a16="http://schemas.microsoft.com/office/drawing/2014/main" id="{2E12F29F-206C-B4E1-90E5-07BFE2F61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35" t="33209" r="18666" b="62923"/>
          <a:stretch/>
        </p:blipFill>
        <p:spPr>
          <a:xfrm>
            <a:off x="8314005" y="2353207"/>
            <a:ext cx="942535" cy="21804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20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6179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A71A6550-A2EB-3B6F-5D34-30DBA1230F45}"/>
              </a:ext>
            </a:extLst>
          </p:cNvPr>
          <p:cNvSpPr txBox="1"/>
          <p:nvPr/>
        </p:nvSpPr>
        <p:spPr>
          <a:xfrm rot="10800000" flipV="1">
            <a:off x="84406" y="1600840"/>
            <a:ext cx="2447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La section doit afficher la mention « </a:t>
            </a:r>
            <a:r>
              <a:rPr lang="fr-FR" sz="1600" dirty="0">
                <a:solidFill>
                  <a:srgbClr val="00B050"/>
                </a:solidFill>
              </a:rPr>
              <a:t>Complet </a:t>
            </a:r>
            <a:r>
              <a:rPr lang="fr-FR" sz="1600" dirty="0"/>
              <a:t>», </a:t>
            </a:r>
          </a:p>
          <a:p>
            <a:r>
              <a:rPr lang="fr-FR" sz="1600" dirty="0"/>
              <a:t>en vert! 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CEF2C266-2371-3B9A-4DE0-9FB16D74F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0" t="6240" r="15752" b="5588"/>
          <a:stretch/>
        </p:blipFill>
        <p:spPr>
          <a:xfrm>
            <a:off x="2971592" y="1631418"/>
            <a:ext cx="7597838" cy="445770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BB785719-A9BA-279A-6A07-7371DA30E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0" t="27194" r="75598" b="68142"/>
          <a:stretch/>
        </p:blipFill>
        <p:spPr>
          <a:xfrm>
            <a:off x="3331392" y="2636472"/>
            <a:ext cx="1146040" cy="37818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7317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A71A6550-A2EB-3B6F-5D34-30DBA1230F45}"/>
              </a:ext>
            </a:extLst>
          </p:cNvPr>
          <p:cNvSpPr txBox="1"/>
          <p:nvPr/>
        </p:nvSpPr>
        <p:spPr>
          <a:xfrm rot="10800000" flipV="1">
            <a:off x="84406" y="2895559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partie « Coordonnées » en cliquant sur « Modifier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83064B-065D-567B-3FD3-68E58E662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7" t="6698" r="16678" b="4973"/>
          <a:stretch/>
        </p:blipFill>
        <p:spPr>
          <a:xfrm>
            <a:off x="3135730" y="1863057"/>
            <a:ext cx="7570433" cy="422910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6D1E2941-C19C-D0EB-FE89-D78445B7E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60" r="11959"/>
          <a:stretch/>
        </p:blipFill>
        <p:spPr>
          <a:xfrm>
            <a:off x="4544492" y="3977608"/>
            <a:ext cx="3797838" cy="2462971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5031916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Puis cliquez sur « Enregistrer »</a:t>
            </a: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0B85F0D8-6A92-9EB2-EE62-9CD68E886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35" t="35560" r="18999" b="58024"/>
          <a:stretch/>
        </p:blipFill>
        <p:spPr>
          <a:xfrm>
            <a:off x="8425967" y="3214686"/>
            <a:ext cx="1236042" cy="42862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2" name="Image 7">
            <a:extLst>
              <a:ext uri="{FF2B5EF4-FFF2-40B4-BE49-F238E27FC236}">
                <a16:creationId xmlns:a16="http://schemas.microsoft.com/office/drawing/2014/main" id="{46C66B80-7A8F-EDB2-AB46-C9DE499CD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23" t="83496" r="48786" b="10123"/>
          <a:stretch/>
        </p:blipFill>
        <p:spPr>
          <a:xfrm>
            <a:off x="5869906" y="6000750"/>
            <a:ext cx="790324" cy="25569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94" y="322509"/>
            <a:ext cx="102177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13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3358294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partie « Statut Particulier »  en cliquant sur « Modifier »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98621EAB-50D9-0989-6CF8-194CA8FFA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0" t="8249" r="17285" b="39251"/>
          <a:stretch/>
        </p:blipFill>
        <p:spPr>
          <a:xfrm>
            <a:off x="3176692" y="2258128"/>
            <a:ext cx="7529471" cy="266700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EEBBCF2A-790C-3527-3715-5C2607C6C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46" t="31321" r="19299" b="62351"/>
          <a:stretch/>
        </p:blipFill>
        <p:spPr>
          <a:xfrm>
            <a:off x="8203791" y="3382780"/>
            <a:ext cx="1030312" cy="41769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81" y="218111"/>
            <a:ext cx="102177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3358296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recevrez une bourse, sélectionnez celle dont vous bénéficiez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EDCF5D-4460-06F0-5EA0-447D2E235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1" t="6135" r="13521" b="11437"/>
          <a:stretch/>
        </p:blipFill>
        <p:spPr>
          <a:xfrm>
            <a:off x="3106339" y="1900237"/>
            <a:ext cx="7599823" cy="3520216"/>
          </a:xfrm>
          <a:prstGeom prst="rect">
            <a:avLst/>
          </a:prstGeom>
          <a:ln>
            <a:solidFill>
              <a:srgbClr val="115A9F"/>
            </a:solidFill>
          </a:ln>
        </p:spPr>
      </p:pic>
      <p:grpSp>
        <p:nvGrpSpPr>
          <p:cNvPr id="14" name="Groupe 13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5" name="ZoneTexte 14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6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7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8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19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6" idx="6"/>
              <a:endCxn id="17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18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364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3002061"/>
            <a:ext cx="2447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Sélectionnez le cas qui vous concerne.</a:t>
            </a:r>
          </a:p>
          <a:p>
            <a:r>
              <a:rPr lang="fr-FR" sz="1600" dirty="0"/>
              <a:t>Si vous êtes titulaire d’un bac français de l’année </a:t>
            </a:r>
            <a:r>
              <a:rPr lang="fr-FR" sz="1600" dirty="0" smtClean="0"/>
              <a:t>2021-2022-2023 </a:t>
            </a:r>
            <a:r>
              <a:rPr lang="fr-FR" sz="1600" dirty="0"/>
              <a:t>ou que vous passerez le bac à l’été </a:t>
            </a:r>
            <a:r>
              <a:rPr lang="fr-FR" sz="1600" dirty="0" smtClean="0"/>
              <a:t>2024 </a:t>
            </a:r>
            <a:r>
              <a:rPr lang="fr-FR" sz="1600" dirty="0"/>
              <a:t>sélectionnez « Bac français de l’année en cours </a:t>
            </a:r>
            <a:r>
              <a:rPr lang="fr-FR" sz="1600" dirty="0" smtClean="0"/>
              <a:t>»</a:t>
            </a:r>
          </a:p>
          <a:p>
            <a:r>
              <a:rPr lang="fr-FR" sz="1600" dirty="0" smtClean="0"/>
              <a:t>Si vous êtes en cotutelle ou </a:t>
            </a:r>
            <a:r>
              <a:rPr lang="fr-FR" sz="1600" dirty="0" err="1" smtClean="0"/>
              <a:t>co</a:t>
            </a:r>
            <a:r>
              <a:rPr lang="fr-FR" sz="1600" dirty="0" smtClean="0"/>
              <a:t>-diplomation  sélectionnez le cas qui vous concerne </a:t>
            </a:r>
            <a:endParaRPr lang="fr-FR" sz="1600" dirty="0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DC5D92E1-7B3D-7FD3-C83B-00CCB595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1" t="7226" r="12886" b="5419"/>
          <a:stretch/>
        </p:blipFill>
        <p:spPr>
          <a:xfrm>
            <a:off x="3108325" y="1714500"/>
            <a:ext cx="7597838" cy="3838575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17" name="Image 1">
            <a:extLst>
              <a:ext uri="{FF2B5EF4-FFF2-40B4-BE49-F238E27FC236}">
                <a16:creationId xmlns:a16="http://schemas.microsoft.com/office/drawing/2014/main" id="{5BC7565A-DC4A-3BE0-8A6B-89B2E1149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8" t="61024" r="19875" b="36499"/>
          <a:stretch/>
        </p:blipFill>
        <p:spPr>
          <a:xfrm>
            <a:off x="3672114" y="4077538"/>
            <a:ext cx="4942116" cy="1108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e 14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6" name="ZoneTexte 15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8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9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0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1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8" idx="6"/>
              <a:endCxn id="19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9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0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330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4140773"/>
            <a:ext cx="2447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n’êtes dans aucun des cas mentionnés, cochez la mention « Je ne suis dans aucun des cas mentionnés ci-dessous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7CAFB9-ABCC-576B-37C9-6F7439FA3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3" t="8962" r="11786" b="9670"/>
          <a:stretch/>
        </p:blipFill>
        <p:spPr>
          <a:xfrm>
            <a:off x="3108326" y="1683542"/>
            <a:ext cx="7597838" cy="438150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7DE29209-BBB3-D517-3D81-1A820976F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60" t="61497" r="58647" b="33462"/>
          <a:stretch/>
        </p:blipFill>
        <p:spPr>
          <a:xfrm>
            <a:off x="3539295" y="4471988"/>
            <a:ext cx="3177466" cy="38576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e 14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6" name="ZoneTexte 15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7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8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9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0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7" idx="6"/>
              <a:endCxn id="18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8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19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483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2536448"/>
            <a:ext cx="2447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votre CV en cliquant sur</a:t>
            </a:r>
          </a:p>
          <a:p>
            <a:r>
              <a:rPr lang="fr-FR" sz="1600" dirty="0"/>
              <a:t>« Choisir un Fichier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74C763-95FE-AD39-BE4B-539D8F90F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2" t="6841" r="14446" b="6503"/>
          <a:stretch/>
        </p:blipFill>
        <p:spPr>
          <a:xfrm>
            <a:off x="3108325" y="2006607"/>
            <a:ext cx="7597838" cy="357264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4DD8C756-A5B9-28D9-F546-886440D76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7" t="28288" r="74207" b="67207"/>
          <a:stretch/>
        </p:blipFill>
        <p:spPr>
          <a:xfrm>
            <a:off x="3311552" y="2805707"/>
            <a:ext cx="1081664" cy="32325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e 14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6" name="ZoneTexte 15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7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8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9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0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7" idx="6"/>
              <a:endCxn id="18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8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19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714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2305615"/>
            <a:ext cx="2447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section</a:t>
            </a:r>
          </a:p>
          <a:p>
            <a:r>
              <a:rPr lang="fr-FR" sz="1600" dirty="0"/>
              <a:t>« Mon Cursus »</a:t>
            </a:r>
          </a:p>
          <a:p>
            <a:r>
              <a:rPr lang="fr-FR" sz="1600" dirty="0"/>
              <a:t>Dans cette partie vous devez faire apparaitre votre parcours académique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45693A-BA94-32D5-08D7-572E1F986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4" t="11335" r="16273" b="53672"/>
          <a:stretch/>
        </p:blipFill>
        <p:spPr>
          <a:xfrm>
            <a:off x="3255947" y="2212181"/>
            <a:ext cx="7450216" cy="2000251"/>
          </a:xfrm>
          <a:prstGeom prst="rect">
            <a:avLst/>
          </a:prstGeom>
          <a:ln>
            <a:solidFill>
              <a:srgbClr val="115A9F"/>
            </a:solidFill>
          </a:ln>
        </p:spPr>
      </p:pic>
      <p:grpSp>
        <p:nvGrpSpPr>
          <p:cNvPr id="14" name="Groupe 13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5" name="ZoneTexte 14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6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7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8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19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6" idx="6"/>
              <a:endCxn id="17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18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693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1438996"/>
            <a:ext cx="244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êtes en terminale vous devez faire apparaître trois classes: seconde, première et terminale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5EEB74A6-DF19-4212-D594-9EAC14F54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9" t="16518" r="13847" b="52152"/>
          <a:stretch/>
        </p:blipFill>
        <p:spPr>
          <a:xfrm>
            <a:off x="3108325" y="1556372"/>
            <a:ext cx="7112445" cy="1444002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BC77C2C3-34F1-D0BC-0DF3-C1B03399B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65" t="16730" r="8983" b="57488"/>
          <a:stretch/>
        </p:blipFill>
        <p:spPr>
          <a:xfrm>
            <a:off x="3108325" y="3260892"/>
            <a:ext cx="7112445" cy="1100132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5B78E8F9-86EE-D8E3-95CC-D8FCBE099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01" t="16160" r="14395" b="57180"/>
          <a:stretch/>
        </p:blipFill>
        <p:spPr>
          <a:xfrm>
            <a:off x="3108325" y="4624650"/>
            <a:ext cx="7112445" cy="1235868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2" name="ZoneTexte 15">
            <a:extLst>
              <a:ext uri="{FF2B5EF4-FFF2-40B4-BE49-F238E27FC236}">
                <a16:creationId xmlns:a16="http://schemas.microsoft.com/office/drawing/2014/main" id="{3C1E9F78-9F81-C663-2AB1-4C3702D99056}"/>
              </a:ext>
            </a:extLst>
          </p:cNvPr>
          <p:cNvSpPr txBox="1"/>
          <p:nvPr/>
        </p:nvSpPr>
        <p:spPr>
          <a:xfrm rot="10800000" flipV="1">
            <a:off x="84405" y="3133707"/>
            <a:ext cx="244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les années de seconde et de première, Sélectionnez « Une année de lycée », puis cliquez sur « Ajouter »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B1246D42-614F-6167-5417-DEB480C2E523}"/>
              </a:ext>
            </a:extLst>
          </p:cNvPr>
          <p:cNvSpPr txBox="1"/>
          <p:nvPr/>
        </p:nvSpPr>
        <p:spPr>
          <a:xfrm rot="10800000" flipV="1">
            <a:off x="84404" y="4571815"/>
            <a:ext cx="244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l’année de terminale, sélectionnez « Un bac ou équivalent », puis cliquez sur « Ajouter »</a:t>
            </a:r>
          </a:p>
        </p:txBody>
      </p:sp>
      <p:pic>
        <p:nvPicPr>
          <p:cNvPr id="14" name="Image 3">
            <a:extLst>
              <a:ext uri="{FF2B5EF4-FFF2-40B4-BE49-F238E27FC236}">
                <a16:creationId xmlns:a16="http://schemas.microsoft.com/office/drawing/2014/main" id="{89A3D441-7B67-9518-4792-26127038A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82" t="26697" r="18244" b="67946"/>
          <a:stretch/>
        </p:blipFill>
        <p:spPr>
          <a:xfrm>
            <a:off x="6456095" y="3625388"/>
            <a:ext cx="3012645" cy="305677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8B7434A7-A7FD-454A-70C4-24CEF60F87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12" t="26485" r="18161" b="67505"/>
          <a:stretch/>
        </p:blipFill>
        <p:spPr>
          <a:xfrm>
            <a:off x="6456095" y="5103280"/>
            <a:ext cx="3220370" cy="278607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5" name="Groupe 24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6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8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9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7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31" name="ZoneTexte 3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42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43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44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41" idx="6"/>
              <a:endCxn id="42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42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43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29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ustomer Login Icon #180013 - Free Icons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7208" y="1923415"/>
            <a:ext cx="8835081" cy="368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l="2216" t="19756" r="1954" b="3030"/>
          <a:stretch/>
        </p:blipFill>
        <p:spPr>
          <a:xfrm>
            <a:off x="2861205" y="2275705"/>
            <a:ext cx="7612560" cy="3163330"/>
          </a:xfrm>
          <a:prstGeom prst="rect">
            <a:avLst/>
          </a:prstGeom>
          <a:ln>
            <a:noFill/>
          </a:ln>
        </p:spPr>
      </p:pic>
      <p:pic>
        <p:nvPicPr>
          <p:cNvPr id="4" name="Picture 1" descr="V:\pves\Espaces\Ligne graphique Carré Noir\pictos_charte_cf\pictos\CAMPUS_FRANCE__PICTO_CHARTE_20170322\CAMPUS_FRANCE__PICTO_CHARTE_20170322_PNG\CAMPUS_FRANCE__PICTO_CHARTE_20170322-02.png">
            <a:extLst>
              <a:ext uri="{FF2B5EF4-FFF2-40B4-BE49-F238E27FC236}">
                <a16:creationId xmlns:a16="http://schemas.microsoft.com/office/drawing/2014/main" id="{D700C54E-50A8-B549-8C87-D823C79B4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2519A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brightnessContrast bright="-18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835" t="7941" r="26425" b="10141"/>
          <a:stretch/>
        </p:blipFill>
        <p:spPr bwMode="auto">
          <a:xfrm>
            <a:off x="200846" y="2015384"/>
            <a:ext cx="1767222" cy="3228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13">
            <a:extLst>
              <a:ext uri="{FF2B5EF4-FFF2-40B4-BE49-F238E27FC236}">
                <a16:creationId xmlns:a16="http://schemas.microsoft.com/office/drawing/2014/main" id="{D27C6073-8668-948D-128B-E52FCEA7DB78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85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364202" y="1581630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	Pour l’année de seconde et de première sélectionnez « Bac-1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CF0309-777F-5F8A-5589-79C5E8FA3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3" t="12952" r="19979" b="12234"/>
          <a:stretch/>
        </p:blipFill>
        <p:spPr>
          <a:xfrm>
            <a:off x="3185236" y="1604350"/>
            <a:ext cx="7123244" cy="3810000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9" name="Bulle ronde 8">
            <a:extLst>
              <a:ext uri="{FF2B5EF4-FFF2-40B4-BE49-F238E27FC236}">
                <a16:creationId xmlns:a16="http://schemas.microsoft.com/office/drawing/2014/main" id="{C6B48ECD-8705-8F9B-17F0-717D458FCB58}"/>
              </a:ext>
            </a:extLst>
          </p:cNvPr>
          <p:cNvSpPr/>
          <p:nvPr/>
        </p:nvSpPr>
        <p:spPr>
          <a:xfrm>
            <a:off x="478953" y="1584437"/>
            <a:ext cx="418497" cy="411281"/>
          </a:xfrm>
          <a:prstGeom prst="wedgeEllipse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!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4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6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7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1" name="ZoneTexte 2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8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9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0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2" idx="6"/>
              <a:endCxn id="28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8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9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62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221157" y="1533782"/>
            <a:ext cx="2310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	Si vous êtes en classe de</a:t>
            </a:r>
          </a:p>
          <a:p>
            <a:r>
              <a:rPr lang="fr-FR" sz="1600" dirty="0"/>
              <a:t>terminale et allez passer votre bac à la fin de l’année, sélectionnez l’année </a:t>
            </a:r>
            <a:r>
              <a:rPr lang="fr-FR" sz="1600" dirty="0" smtClean="0"/>
              <a:t>2024 </a:t>
            </a:r>
            <a:r>
              <a:rPr lang="fr-FR" sz="1600" dirty="0"/>
              <a:t>et cliquez sur « Je prépare actuellement ce diplôme »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BA3F4655-B80F-676B-CA42-67E44AE93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1" t="23236" r="20543" b="13538"/>
          <a:stretch/>
        </p:blipFill>
        <p:spPr>
          <a:xfrm>
            <a:off x="3305560" y="1752068"/>
            <a:ext cx="7002919" cy="3959610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5" name="Bulle ronde 8">
            <a:extLst>
              <a:ext uri="{FF2B5EF4-FFF2-40B4-BE49-F238E27FC236}">
                <a16:creationId xmlns:a16="http://schemas.microsoft.com/office/drawing/2014/main" id="{53CF8940-AB9E-1D07-A913-B8A9E027447A}"/>
              </a:ext>
            </a:extLst>
          </p:cNvPr>
          <p:cNvSpPr/>
          <p:nvPr/>
        </p:nvSpPr>
        <p:spPr>
          <a:xfrm>
            <a:off x="478953" y="1584437"/>
            <a:ext cx="418497" cy="411281"/>
          </a:xfrm>
          <a:prstGeom prst="wedgeEllipse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!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D0DB3509-90C3-280F-7DF9-21B9F7B06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1" t="41000" r="46019" b="54796"/>
          <a:stretch/>
        </p:blipFill>
        <p:spPr>
          <a:xfrm>
            <a:off x="3094737" y="2888674"/>
            <a:ext cx="4173126" cy="27709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FD1D3B-B3D2-06EE-A0CB-29B6A8BFA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2" t="31397" r="45828" b="65240"/>
          <a:stretch/>
        </p:blipFill>
        <p:spPr>
          <a:xfrm>
            <a:off x="3050468" y="2269103"/>
            <a:ext cx="4173126" cy="22162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1" name="Groupe 20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2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4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7" name="ZoneTexte 26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8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9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30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1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8" idx="6"/>
              <a:endCxn id="29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9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30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637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221157" y="2433535"/>
            <a:ext cx="231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	 Pour chaque niveau, complétez la fiche et cliquez sur « Enregistrer »</a:t>
            </a: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68593A4A-D1FA-CC3E-9076-9D9543F7A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6" t="17567" r="19787" b="12815"/>
          <a:stretch/>
        </p:blipFill>
        <p:spPr>
          <a:xfrm>
            <a:off x="3108325" y="1898075"/>
            <a:ext cx="7124326" cy="439715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AD3EBC50-52F0-33F4-BBD0-315E476A1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3" t="80192" r="49796" b="14215"/>
          <a:stretch/>
        </p:blipFill>
        <p:spPr>
          <a:xfrm>
            <a:off x="5611089" y="5825283"/>
            <a:ext cx="1205348" cy="40981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" name="Groupe 1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19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1" name="ZoneTexte 2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3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4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5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2" idx="6"/>
              <a:endCxn id="23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3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4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259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273963" y="2409429"/>
            <a:ext cx="24329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fr-FR" sz="1600" dirty="0"/>
              <a:t>Pour chaque année scolaire téléchargez vos relevés de notes en cliquant sur « Justificatifs »:</a:t>
            </a:r>
          </a:p>
          <a:p>
            <a:pPr marL="285750" indent="-285750" algn="l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fr-FR" sz="1600" dirty="0"/>
              <a:t>Pour chacune de vos années scolaires </a:t>
            </a:r>
            <a:r>
              <a:rPr lang="fr-FR" sz="1600" dirty="0" smtClean="0"/>
              <a:t>ou universitaires)</a:t>
            </a:r>
            <a:endParaRPr lang="fr-FR" sz="1600" dirty="0"/>
          </a:p>
          <a:p>
            <a:pPr marL="285750" indent="-285750" algn="l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fr-FR" sz="1600" dirty="0"/>
              <a:t>Si vous n’avez pas encore de notes pour l’année en cours, téléchargez une attestation d’inscription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927BD7-330B-3F55-981A-7B66764E8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7" t="7949" r="17987" b="8717"/>
          <a:stretch/>
        </p:blipFill>
        <p:spPr>
          <a:xfrm>
            <a:off x="3096605" y="1604350"/>
            <a:ext cx="7124165" cy="4668263"/>
          </a:xfrm>
          <a:prstGeom prst="rect">
            <a:avLst/>
          </a:prstGeom>
          <a:ln>
            <a:solidFill>
              <a:srgbClr val="115A9F"/>
            </a:solidFill>
          </a:ln>
        </p:spPr>
      </p:pic>
      <p:grpSp>
        <p:nvGrpSpPr>
          <p:cNvPr id="18" name="Groupe 17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19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1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2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4" name="ZoneTexte 23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5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6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7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8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5" idx="6"/>
              <a:endCxn id="26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6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7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341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15">
            <a:extLst>
              <a:ext uri="{FF2B5EF4-FFF2-40B4-BE49-F238E27FC236}">
                <a16:creationId xmlns:a16="http://schemas.microsoft.com/office/drawing/2014/main" id="{DA8C3EA8-762C-3F99-71F9-DF441E4DE4D7}"/>
              </a:ext>
            </a:extLst>
          </p:cNvPr>
          <p:cNvSpPr txBox="1"/>
          <p:nvPr/>
        </p:nvSpPr>
        <p:spPr>
          <a:xfrm rot="10800000" flipV="1">
            <a:off x="364202" y="1619523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Voici comment doit apparaitre votre parcours.</a:t>
            </a:r>
          </a:p>
          <a:p>
            <a:endParaRPr lang="fr-FR" sz="1600" dirty="0"/>
          </a:p>
          <a:p>
            <a:r>
              <a:rPr lang="fr-FR" sz="1600" dirty="0"/>
              <a:t> Tous les niveaux doivent afficher la mention « </a:t>
            </a:r>
            <a:r>
              <a:rPr lang="fr-FR" sz="1600" dirty="0">
                <a:solidFill>
                  <a:srgbClr val="00B050"/>
                </a:solidFill>
              </a:rPr>
              <a:t>Complet</a:t>
            </a:r>
            <a:r>
              <a:rPr lang="fr-FR" sz="1600" dirty="0"/>
              <a:t> »!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0103F448-6EDA-C8F9-B30E-E639FBFDF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6" t="10217" r="18214" b="6674"/>
          <a:stretch/>
        </p:blipFill>
        <p:spPr>
          <a:xfrm>
            <a:off x="3108325" y="1752068"/>
            <a:ext cx="7173542" cy="4308755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5AFFD7-F535-EC01-CF27-9AB77D584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169157" y="3341052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6EC1E39F-D06D-F4CC-04F0-BAC783916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169156" y="4336975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ED1700CE-5608-3007-E24B-5C0F5621E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169155" y="5332898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1" name="Groupe 20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2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4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7" name="ZoneTexte 26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8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9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30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1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8" idx="6"/>
              <a:endCxn id="29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9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30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03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5">
            <a:extLst>
              <a:ext uri="{FF2B5EF4-FFF2-40B4-BE49-F238E27FC236}">
                <a16:creationId xmlns:a16="http://schemas.microsoft.com/office/drawing/2014/main" id="{ED19F6AF-8273-6FF0-4DAC-0A0B99061E72}"/>
              </a:ext>
            </a:extLst>
          </p:cNvPr>
          <p:cNvSpPr txBox="1"/>
          <p:nvPr/>
        </p:nvSpPr>
        <p:spPr>
          <a:xfrm rot="10800000" flipV="1">
            <a:off x="84406" y="1204166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Vous devez faire apparaître votre année de Bac et vos années universitaires</a:t>
            </a:r>
          </a:p>
        </p:txBody>
      </p:sp>
      <p:sp>
        <p:nvSpPr>
          <p:cNvPr id="24" name="ZoneTexte 15">
            <a:extLst>
              <a:ext uri="{FF2B5EF4-FFF2-40B4-BE49-F238E27FC236}">
                <a16:creationId xmlns:a16="http://schemas.microsoft.com/office/drawing/2014/main" id="{19454584-049E-CE3B-1150-F37D2942E94B}"/>
              </a:ext>
            </a:extLst>
          </p:cNvPr>
          <p:cNvSpPr txBox="1"/>
          <p:nvPr/>
        </p:nvSpPr>
        <p:spPr>
          <a:xfrm rot="10800000" flipV="1">
            <a:off x="84405" y="2257527"/>
            <a:ext cx="244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l’année du Bac , sélectionnez « un Bac ou équivalent »,  puis cliquez sur « Ajouter »</a:t>
            </a:r>
          </a:p>
        </p:txBody>
      </p:sp>
      <p:sp>
        <p:nvSpPr>
          <p:cNvPr id="25" name="ZoneTexte 15">
            <a:extLst>
              <a:ext uri="{FF2B5EF4-FFF2-40B4-BE49-F238E27FC236}">
                <a16:creationId xmlns:a16="http://schemas.microsoft.com/office/drawing/2014/main" id="{9882C3C8-305A-DC79-DFB6-F0B90BF46587}"/>
              </a:ext>
            </a:extLst>
          </p:cNvPr>
          <p:cNvSpPr txBox="1"/>
          <p:nvPr/>
        </p:nvSpPr>
        <p:spPr>
          <a:xfrm rot="10800000" flipV="1">
            <a:off x="84405" y="3577151"/>
            <a:ext cx="2447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les années universitaires, sélectionnez « une année d’étude supérieure », puis cliquez sur « Ajouter »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C13AF1-1FC4-E074-C22B-7FD4741019B5}"/>
              </a:ext>
            </a:extLst>
          </p:cNvPr>
          <p:cNvGrpSpPr/>
          <p:nvPr/>
        </p:nvGrpSpPr>
        <p:grpSpPr>
          <a:xfrm>
            <a:off x="10308482" y="1319841"/>
            <a:ext cx="1547458" cy="2518913"/>
            <a:chOff x="9979868" y="3457607"/>
            <a:chExt cx="1515310" cy="220690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F56BEF-DF6B-5ABD-AD79-487973DE83E5}"/>
                </a:ext>
              </a:extLst>
            </p:cNvPr>
            <p:cNvSpPr/>
            <p:nvPr/>
          </p:nvSpPr>
          <p:spPr>
            <a:xfrm>
              <a:off x="10148895" y="3457607"/>
              <a:ext cx="1203708" cy="22069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70D4E4-9ED5-C4E1-DB7C-00451CA861E5}"/>
                </a:ext>
              </a:extLst>
            </p:cNvPr>
            <p:cNvSpPr/>
            <p:nvPr/>
          </p:nvSpPr>
          <p:spPr>
            <a:xfrm>
              <a:off x="10267157" y="3547959"/>
              <a:ext cx="1025907" cy="20182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6E1D2C-2862-579A-0142-409AAF21FC71}"/>
                </a:ext>
              </a:extLst>
            </p:cNvPr>
            <p:cNvSpPr txBox="1"/>
            <p:nvPr/>
          </p:nvSpPr>
          <p:spPr>
            <a:xfrm>
              <a:off x="9979868" y="3818444"/>
              <a:ext cx="1515310" cy="1294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L2,L3;M1,M2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41" name="Image 2">
            <a:extLst>
              <a:ext uri="{FF2B5EF4-FFF2-40B4-BE49-F238E27FC236}">
                <a16:creationId xmlns:a16="http://schemas.microsoft.com/office/drawing/2014/main" id="{B1B8CF38-AB0E-7F58-44CE-5420B4A2D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0" t="1261" r="13485" b="7965"/>
          <a:stretch/>
        </p:blipFill>
        <p:spPr>
          <a:xfrm>
            <a:off x="3108325" y="2090622"/>
            <a:ext cx="7069716" cy="1371177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2" name="Image 7">
            <a:extLst>
              <a:ext uri="{FF2B5EF4-FFF2-40B4-BE49-F238E27FC236}">
                <a16:creationId xmlns:a16="http://schemas.microsoft.com/office/drawing/2014/main" id="{A862C1A5-EAB9-15FC-93CF-82F9BD62B5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2" t="16441" r="16013" b="53474"/>
          <a:stretch/>
        </p:blipFill>
        <p:spPr>
          <a:xfrm>
            <a:off x="3108325" y="3576675"/>
            <a:ext cx="7069716" cy="1371176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3" name="Image 8">
            <a:extLst>
              <a:ext uri="{FF2B5EF4-FFF2-40B4-BE49-F238E27FC236}">
                <a16:creationId xmlns:a16="http://schemas.microsoft.com/office/drawing/2014/main" id="{6A3A903E-651B-9542-D24C-50385A2584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11" t="15689" r="15231" b="53753"/>
          <a:stretch/>
        </p:blipFill>
        <p:spPr>
          <a:xfrm>
            <a:off x="3108325" y="5058882"/>
            <a:ext cx="7069716" cy="132343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4" name="Image 2">
            <a:extLst>
              <a:ext uri="{FF2B5EF4-FFF2-40B4-BE49-F238E27FC236}">
                <a16:creationId xmlns:a16="http://schemas.microsoft.com/office/drawing/2014/main" id="{A3C52C39-E187-AC16-8277-C2214ADD9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13" t="56517" r="16914" b="35466"/>
          <a:stretch/>
        </p:blipFill>
        <p:spPr>
          <a:xfrm>
            <a:off x="6567096" y="2921119"/>
            <a:ext cx="2968172" cy="12943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49" name="Image 7">
            <a:extLst>
              <a:ext uri="{FF2B5EF4-FFF2-40B4-BE49-F238E27FC236}">
                <a16:creationId xmlns:a16="http://schemas.microsoft.com/office/drawing/2014/main" id="{7E27FCB7-A0FA-A399-B70D-029ADF4A95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27" t="31032" r="18894" b="66428"/>
          <a:stretch/>
        </p:blipFill>
        <p:spPr>
          <a:xfrm>
            <a:off x="6711044" y="4262263"/>
            <a:ext cx="2824224" cy="1213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0" name="Image 8">
            <a:extLst>
              <a:ext uri="{FF2B5EF4-FFF2-40B4-BE49-F238E27FC236}">
                <a16:creationId xmlns:a16="http://schemas.microsoft.com/office/drawing/2014/main" id="{7C43C2E5-F7E2-5C8A-552C-9CF2A6D7F4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655" t="32882" r="18455" b="61689"/>
          <a:stretch/>
        </p:blipFill>
        <p:spPr>
          <a:xfrm>
            <a:off x="8005823" y="5779925"/>
            <a:ext cx="810228" cy="28404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6" name="Groupe 25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7" name="ZoneTexte 26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45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46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47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48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45" idx="6"/>
              <a:endCxn id="46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46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47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6735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5">
            <a:extLst>
              <a:ext uri="{FF2B5EF4-FFF2-40B4-BE49-F238E27FC236}">
                <a16:creationId xmlns:a16="http://schemas.microsoft.com/office/drawing/2014/main" id="{ED19F6AF-8273-6FF0-4DAC-0A0B99061E72}"/>
              </a:ext>
            </a:extLst>
          </p:cNvPr>
          <p:cNvSpPr txBox="1"/>
          <p:nvPr/>
        </p:nvSpPr>
        <p:spPr>
          <a:xfrm rot="10800000" flipV="1">
            <a:off x="84406" y="1679483"/>
            <a:ext cx="2447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êtes en cours d’études sélectionnez l’année </a:t>
            </a:r>
            <a:r>
              <a:rPr lang="fr-FR" sz="1600" dirty="0" smtClean="0"/>
              <a:t>2024 </a:t>
            </a:r>
            <a:r>
              <a:rPr lang="fr-FR" sz="1600" dirty="0"/>
              <a:t>et cliquez sur « Je </a:t>
            </a:r>
            <a:r>
              <a:rPr lang="fr-FR" sz="1600" dirty="0" smtClean="0"/>
              <a:t>prépare actuellement ce diplôme</a:t>
            </a:r>
            <a:r>
              <a:rPr lang="fr-FR" sz="1600" dirty="0"/>
              <a:t> »</a:t>
            </a:r>
          </a:p>
          <a:p>
            <a:endParaRPr lang="fr-FR" sz="1600" dirty="0"/>
          </a:p>
          <a:p>
            <a:r>
              <a:rPr lang="fr-FR" sz="1600" dirty="0"/>
              <a:t>Pour chaque niveau d’année vous devez compléter cette fiche puis cliquer sur « Enregistrer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7DD314-959E-1F83-8CD9-65E6BFB7D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1" t="23236" r="20543" b="13538"/>
          <a:stretch/>
        </p:blipFill>
        <p:spPr>
          <a:xfrm>
            <a:off x="3108325" y="1644555"/>
            <a:ext cx="6909908" cy="395961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3D2DF01E-317D-5BD1-3DF7-E1B03ED6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1" t="41000" r="46019" b="54796"/>
          <a:stretch/>
        </p:blipFill>
        <p:spPr>
          <a:xfrm>
            <a:off x="3003972" y="2750127"/>
            <a:ext cx="4173126" cy="27709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E403B7C9-EE79-E287-120D-CB092BB0A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2" t="31397" r="45828" b="65240"/>
          <a:stretch/>
        </p:blipFill>
        <p:spPr>
          <a:xfrm>
            <a:off x="3003972" y="2202872"/>
            <a:ext cx="4173126" cy="22162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1" name="Group 27">
            <a:extLst>
              <a:ext uri="{FF2B5EF4-FFF2-40B4-BE49-F238E27FC236}">
                <a16:creationId xmlns:a16="http://schemas.microsoft.com/office/drawing/2014/main" id="{31C13AF1-1FC4-E074-C22B-7FD4741019B5}"/>
              </a:ext>
            </a:extLst>
          </p:cNvPr>
          <p:cNvGrpSpPr/>
          <p:nvPr/>
        </p:nvGrpSpPr>
        <p:grpSpPr>
          <a:xfrm>
            <a:off x="10308480" y="1319841"/>
            <a:ext cx="1662363" cy="2518913"/>
            <a:chOff x="9979867" y="3457607"/>
            <a:chExt cx="1627828" cy="2206904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2DF56BEF-DF6B-5ABD-AD79-487973DE83E5}"/>
                </a:ext>
              </a:extLst>
            </p:cNvPr>
            <p:cNvSpPr/>
            <p:nvPr/>
          </p:nvSpPr>
          <p:spPr>
            <a:xfrm>
              <a:off x="10148895" y="3457607"/>
              <a:ext cx="1203708" cy="22069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id="{B270D4E4-9ED5-C4E1-DB7C-00451CA861E5}"/>
                </a:ext>
              </a:extLst>
            </p:cNvPr>
            <p:cNvSpPr/>
            <p:nvPr/>
          </p:nvSpPr>
          <p:spPr>
            <a:xfrm>
              <a:off x="10267157" y="3547959"/>
              <a:ext cx="1025907" cy="20182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716E1D2C-2862-579A-0142-409AAF21FC71}"/>
                </a:ext>
              </a:extLst>
            </p:cNvPr>
            <p:cNvSpPr txBox="1"/>
            <p:nvPr/>
          </p:nvSpPr>
          <p:spPr>
            <a:xfrm>
              <a:off x="9979867" y="3818444"/>
              <a:ext cx="1627828" cy="1294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L2,L3,M1,</a:t>
              </a:r>
            </a:p>
            <a:p>
              <a:pPr algn="ctr"/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M2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127" y="453544"/>
            <a:ext cx="40237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1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5">
            <a:extLst>
              <a:ext uri="{FF2B5EF4-FFF2-40B4-BE49-F238E27FC236}">
                <a16:creationId xmlns:a16="http://schemas.microsoft.com/office/drawing/2014/main" id="{ED19F6AF-8273-6FF0-4DAC-0A0B99061E72}"/>
              </a:ext>
            </a:extLst>
          </p:cNvPr>
          <p:cNvSpPr txBox="1"/>
          <p:nvPr/>
        </p:nvSpPr>
        <p:spPr>
          <a:xfrm rot="10800000" flipV="1">
            <a:off x="84406" y="1484775"/>
            <a:ext cx="24471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vos relevés de notes en cliquant sur « Justificatifs »</a:t>
            </a:r>
          </a:p>
          <a:p>
            <a:endParaRPr lang="fr-FR" sz="1600" dirty="0"/>
          </a:p>
          <a:p>
            <a:r>
              <a:rPr lang="fr-FR" sz="1600" dirty="0"/>
              <a:t>Téléchargez vos relevés de notes pour chacune de vos années universitaires! </a:t>
            </a:r>
          </a:p>
          <a:p>
            <a:endParaRPr lang="fr-FR" sz="1600" dirty="0"/>
          </a:p>
          <a:p>
            <a:r>
              <a:rPr lang="fr-FR" sz="1600" dirty="0"/>
              <a:t>Si vous n’avez pas encore de notes pour l’année en cours, téléchargez une attestation d’inscription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87FC772E-E264-1300-CD30-C8ABDC46F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2" t="18661" r="18498" b="4876"/>
          <a:stretch/>
        </p:blipFill>
        <p:spPr>
          <a:xfrm>
            <a:off x="3093613" y="1556372"/>
            <a:ext cx="6942407" cy="449067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1FFC2662-F0B4-47D8-5AE7-819491AA8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202" t="30867" r="20223" b="64349"/>
          <a:stretch/>
        </p:blipFill>
        <p:spPr>
          <a:xfrm>
            <a:off x="8862431" y="2232363"/>
            <a:ext cx="1166386" cy="35247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9" name="Group 27">
            <a:extLst>
              <a:ext uri="{FF2B5EF4-FFF2-40B4-BE49-F238E27FC236}">
                <a16:creationId xmlns:a16="http://schemas.microsoft.com/office/drawing/2014/main" id="{31C13AF1-1FC4-E074-C22B-7FD4741019B5}"/>
              </a:ext>
            </a:extLst>
          </p:cNvPr>
          <p:cNvGrpSpPr/>
          <p:nvPr/>
        </p:nvGrpSpPr>
        <p:grpSpPr>
          <a:xfrm>
            <a:off x="10308480" y="1319841"/>
            <a:ext cx="1662363" cy="2518913"/>
            <a:chOff x="9979867" y="3457607"/>
            <a:chExt cx="1627828" cy="2206904"/>
          </a:xfrm>
        </p:grpSpPr>
        <p:sp>
          <p:nvSpPr>
            <p:cNvPr id="21" name="Oval 28">
              <a:extLst>
                <a:ext uri="{FF2B5EF4-FFF2-40B4-BE49-F238E27FC236}">
                  <a16:creationId xmlns:a16="http://schemas.microsoft.com/office/drawing/2014/main" id="{2DF56BEF-DF6B-5ABD-AD79-487973DE83E5}"/>
                </a:ext>
              </a:extLst>
            </p:cNvPr>
            <p:cNvSpPr/>
            <p:nvPr/>
          </p:nvSpPr>
          <p:spPr>
            <a:xfrm>
              <a:off x="10148895" y="3457607"/>
              <a:ext cx="1203708" cy="22069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2" name="Oval 29">
              <a:extLst>
                <a:ext uri="{FF2B5EF4-FFF2-40B4-BE49-F238E27FC236}">
                  <a16:creationId xmlns:a16="http://schemas.microsoft.com/office/drawing/2014/main" id="{B270D4E4-9ED5-C4E1-DB7C-00451CA861E5}"/>
                </a:ext>
              </a:extLst>
            </p:cNvPr>
            <p:cNvSpPr/>
            <p:nvPr/>
          </p:nvSpPr>
          <p:spPr>
            <a:xfrm>
              <a:off x="10267157" y="3547959"/>
              <a:ext cx="1025907" cy="20182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" name="TextBox 30">
              <a:extLst>
                <a:ext uri="{FF2B5EF4-FFF2-40B4-BE49-F238E27FC236}">
                  <a16:creationId xmlns:a16="http://schemas.microsoft.com/office/drawing/2014/main" id="{716E1D2C-2862-579A-0142-409AAF21FC71}"/>
                </a:ext>
              </a:extLst>
            </p:cNvPr>
            <p:cNvSpPr txBox="1"/>
            <p:nvPr/>
          </p:nvSpPr>
          <p:spPr>
            <a:xfrm>
              <a:off x="9979867" y="3818444"/>
              <a:ext cx="1627828" cy="1294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L2,L3,M1,</a:t>
              </a:r>
            </a:p>
            <a:p>
              <a:pPr algn="ctr"/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M2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321" y="453544"/>
            <a:ext cx="40237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67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1619523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Voici comment doit apparaitre votre parcours.</a:t>
            </a:r>
          </a:p>
          <a:p>
            <a:endParaRPr lang="fr-FR" sz="1600" dirty="0"/>
          </a:p>
          <a:p>
            <a:r>
              <a:rPr lang="fr-FR" sz="1600" dirty="0"/>
              <a:t> Tous les niveaux doivent afficher la mention « </a:t>
            </a:r>
            <a:r>
              <a:rPr lang="fr-FR" sz="1600" dirty="0">
                <a:solidFill>
                  <a:srgbClr val="00B050"/>
                </a:solidFill>
              </a:rPr>
              <a:t>Complet</a:t>
            </a:r>
            <a:r>
              <a:rPr lang="fr-FR" sz="1600" dirty="0"/>
              <a:t> »!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9629A9D9-F419-6AEC-14A3-428EDFC1C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6" t="10217" r="18214" b="6674"/>
          <a:stretch/>
        </p:blipFill>
        <p:spPr>
          <a:xfrm>
            <a:off x="3443664" y="1752068"/>
            <a:ext cx="6838203" cy="4308755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1E2653-9F12-3B55-BD17-CD3665152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553718" y="3389196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FEF413AD-1F68-C3FE-5788-5F150FF4C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553718" y="4405823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463928A1-582A-BD25-92B7-991BD3CD3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553718" y="5422450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1" name="Group 27">
            <a:extLst>
              <a:ext uri="{FF2B5EF4-FFF2-40B4-BE49-F238E27FC236}">
                <a16:creationId xmlns:a16="http://schemas.microsoft.com/office/drawing/2014/main" id="{31C13AF1-1FC4-E074-C22B-7FD4741019B5}"/>
              </a:ext>
            </a:extLst>
          </p:cNvPr>
          <p:cNvGrpSpPr/>
          <p:nvPr/>
        </p:nvGrpSpPr>
        <p:grpSpPr>
          <a:xfrm>
            <a:off x="10308480" y="1319841"/>
            <a:ext cx="1662363" cy="2518913"/>
            <a:chOff x="9979867" y="3457607"/>
            <a:chExt cx="1627828" cy="2206904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2DF56BEF-DF6B-5ABD-AD79-487973DE83E5}"/>
                </a:ext>
              </a:extLst>
            </p:cNvPr>
            <p:cNvSpPr/>
            <p:nvPr/>
          </p:nvSpPr>
          <p:spPr>
            <a:xfrm>
              <a:off x="10148895" y="3457607"/>
              <a:ext cx="1203708" cy="22069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" name="Oval 29">
              <a:extLst>
                <a:ext uri="{FF2B5EF4-FFF2-40B4-BE49-F238E27FC236}">
                  <a16:creationId xmlns:a16="http://schemas.microsoft.com/office/drawing/2014/main" id="{B270D4E4-9ED5-C4E1-DB7C-00451CA861E5}"/>
                </a:ext>
              </a:extLst>
            </p:cNvPr>
            <p:cNvSpPr/>
            <p:nvPr/>
          </p:nvSpPr>
          <p:spPr>
            <a:xfrm>
              <a:off x="10267157" y="3547959"/>
              <a:ext cx="1025907" cy="201829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4" name="TextBox 30">
              <a:extLst>
                <a:ext uri="{FF2B5EF4-FFF2-40B4-BE49-F238E27FC236}">
                  <a16:creationId xmlns:a16="http://schemas.microsoft.com/office/drawing/2014/main" id="{716E1D2C-2862-579A-0142-409AAF21FC71}"/>
                </a:ext>
              </a:extLst>
            </p:cNvPr>
            <p:cNvSpPr txBox="1"/>
            <p:nvPr/>
          </p:nvSpPr>
          <p:spPr>
            <a:xfrm>
              <a:off x="9979867" y="3818444"/>
              <a:ext cx="1627828" cy="1294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L2,L3,M1,</a:t>
              </a:r>
            </a:p>
            <a:p>
              <a:pPr algn="ctr"/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M2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886" y="453544"/>
            <a:ext cx="40237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44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1613118"/>
            <a:ext cx="2167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Les titulaires d’un bac libanais </a:t>
            </a:r>
          </a:p>
          <a:p>
            <a:r>
              <a:rPr lang="fr-FR" sz="1600" dirty="0"/>
              <a:t>doivent justifier d’un test de français DELF, DALF ou TCF et compléter la section « Mes tests et examens de français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71C4B2-4A83-D1E2-54D0-E319FB1EA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0" t="31154" r="17847" b="9615"/>
          <a:stretch/>
        </p:blipFill>
        <p:spPr>
          <a:xfrm>
            <a:off x="3108325" y="1707624"/>
            <a:ext cx="7597838" cy="384976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84" y="453544"/>
            <a:ext cx="40237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7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CD5B15-272D-A443-E4C1-25473492DE82}"/>
              </a:ext>
            </a:extLst>
          </p:cNvPr>
          <p:cNvSpPr txBox="1"/>
          <p:nvPr/>
        </p:nvSpPr>
        <p:spPr>
          <a:xfrm>
            <a:off x="2487735" y="3980611"/>
            <a:ext cx="2860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1:</a:t>
            </a:r>
          </a:p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Créez un compte sur Etudes en </a:t>
            </a:r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France</a:t>
            </a:r>
            <a:endParaRPr lang="en-FR" sz="2000" dirty="0"/>
          </a:p>
        </p:txBody>
      </p:sp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400660C6-D86E-501C-6013-7DB270B0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124D4E2F-690F-D0C7-0274-66EE3A311B8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36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22814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Sélectionnez le test de français que vous avez </a:t>
            </a:r>
            <a:r>
              <a:rPr lang="fr-FR" sz="1600" dirty="0" smtClean="0"/>
              <a:t>validé</a:t>
            </a:r>
            <a:endParaRPr lang="fr-FR" sz="1600" dirty="0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9FCFD2BC-11B3-7E6F-51DF-F3B9892A9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90" t="21323" r="18897" b="38958"/>
          <a:stretch/>
        </p:blipFill>
        <p:spPr>
          <a:xfrm>
            <a:off x="3108326" y="2266945"/>
            <a:ext cx="7597838" cy="275867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47" y="453544"/>
            <a:ext cx="40237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01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1886738"/>
            <a:ext cx="21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fiche puis cliquez sur « Enregistrer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F052EA-4F31-6DA8-B3A1-CD7D8C3F1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6" t="8255" r="16051" b="10000"/>
          <a:stretch/>
        </p:blipFill>
        <p:spPr>
          <a:xfrm>
            <a:off x="3108325" y="1886738"/>
            <a:ext cx="7597838" cy="432600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6E4FA828-A2C8-830D-0F2B-AB60DA49E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67" t="80130" r="49778" b="14021"/>
          <a:stretch/>
        </p:blipFill>
        <p:spPr>
          <a:xfrm>
            <a:off x="5437163" y="5660189"/>
            <a:ext cx="1033976" cy="36987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59509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2295974"/>
            <a:ext cx="2167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votre attestation de réussite du test de français en cliquant  sur « Justificatifs »</a:t>
            </a:r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BD6FB89A-A96F-A82A-6934-BDFE13D2EF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7" t="25581" r="17014" b="29230"/>
          <a:stretch/>
        </p:blipFill>
        <p:spPr>
          <a:xfrm>
            <a:off x="3191986" y="1913206"/>
            <a:ext cx="7514177" cy="351604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B8FFEE86-832D-DD99-65F9-F0EA868B6F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02" t="30867" r="20223" b="64349"/>
          <a:stretch/>
        </p:blipFill>
        <p:spPr>
          <a:xfrm>
            <a:off x="9177264" y="4483194"/>
            <a:ext cx="1166386" cy="35247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38847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1970520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La section mes tests et examens de français doit afficher la mention « </a:t>
            </a:r>
            <a:r>
              <a:rPr lang="fr-FR" sz="1600" dirty="0">
                <a:solidFill>
                  <a:srgbClr val="00B050"/>
                </a:solidFill>
              </a:rPr>
              <a:t>Complet</a:t>
            </a:r>
            <a:r>
              <a:rPr lang="fr-FR" sz="1600" dirty="0"/>
              <a:t>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8E32BD-5B97-B316-3AD3-27C3B8E4C1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3" t="20343" r="17722" b="35821"/>
          <a:stretch/>
        </p:blipFill>
        <p:spPr>
          <a:xfrm>
            <a:off x="3205441" y="2099045"/>
            <a:ext cx="7500722" cy="344767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277EDF43-2166-CDF7-6599-755F1241B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5" t="41617" r="77453" b="53728"/>
          <a:stretch/>
        </p:blipFill>
        <p:spPr>
          <a:xfrm>
            <a:off x="3205441" y="4276448"/>
            <a:ext cx="713416" cy="41121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485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5">
            <a:extLst>
              <a:ext uri="{FF2B5EF4-FFF2-40B4-BE49-F238E27FC236}">
                <a16:creationId xmlns:a16="http://schemas.microsoft.com/office/drawing/2014/main" id="{F59BC92E-DCF2-8601-83C3-B109D75D41AC}"/>
              </a:ext>
            </a:extLst>
          </p:cNvPr>
          <p:cNvSpPr txBox="1"/>
          <p:nvPr/>
        </p:nvSpPr>
        <p:spPr>
          <a:xfrm rot="10800000" flipV="1">
            <a:off x="364202" y="2072144"/>
            <a:ext cx="2167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Les titulaires d’un bac français ne doivent pas compléter la section « Mes tests et examens de français » mais la rubrique « Mon niveau de français » en cliquant sur Modifier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94C640-0628-3F1C-C25C-95260608592C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37BAEB-0680-B599-6583-DDABEE66D4CF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B19FD4-501C-F745-3FEF-F0CC93D66694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B903AE-5BF3-6C57-F39F-95FDB88D7FC6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pic>
        <p:nvPicPr>
          <p:cNvPr id="8" name="Image 2">
            <a:extLst>
              <a:ext uri="{FF2B5EF4-FFF2-40B4-BE49-F238E27FC236}">
                <a16:creationId xmlns:a16="http://schemas.microsoft.com/office/drawing/2014/main" id="{A4CA9D35-5E91-380C-4D32-4AF9DF49B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37" t="10385" r="17421" b="49726"/>
          <a:stretch/>
        </p:blipFill>
        <p:spPr>
          <a:xfrm>
            <a:off x="3108326" y="2228455"/>
            <a:ext cx="7173541" cy="235760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E27AB50-6215-11E1-5E5B-A0BC1CAA0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97" t="40483" r="19295" b="53908"/>
          <a:stretch/>
        </p:blipFill>
        <p:spPr>
          <a:xfrm>
            <a:off x="9170073" y="4020185"/>
            <a:ext cx="1111794" cy="39706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9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1369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1769701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Sélectionnez « Oui » pour les 2 sections « j’ai passé tout ou partie de ma scolarité en français »</a:t>
            </a:r>
          </a:p>
          <a:p>
            <a:r>
              <a:rPr lang="fr-FR" sz="1600" dirty="0"/>
              <a:t>et « j’ai déjà étudié en français »</a:t>
            </a: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03E05E61-D6F9-2DA3-AC4B-6AF9868BE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1" t="21624" r="15174" b="15064"/>
          <a:stretch/>
        </p:blipFill>
        <p:spPr>
          <a:xfrm>
            <a:off x="3092527" y="1877146"/>
            <a:ext cx="7189340" cy="3340066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5219754C-849B-A863-018B-8044FF5F6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20" t="51888" r="31165" b="45798"/>
          <a:stretch/>
        </p:blipFill>
        <p:spPr>
          <a:xfrm>
            <a:off x="4658853" y="3459485"/>
            <a:ext cx="3594484" cy="11945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0" name="Image 1">
            <a:extLst>
              <a:ext uri="{FF2B5EF4-FFF2-40B4-BE49-F238E27FC236}">
                <a16:creationId xmlns:a16="http://schemas.microsoft.com/office/drawing/2014/main" id="{8060C37B-D084-9DF4-D739-FBF1F33F44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20" t="51888" r="31165" b="45798"/>
          <a:stretch/>
        </p:blipFill>
        <p:spPr>
          <a:xfrm>
            <a:off x="4587921" y="4071430"/>
            <a:ext cx="3594484" cy="11945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E3CB7-5AF3-27AC-A4E5-4F6C71AB4813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FDC688-EB74-6D73-80A9-57560298A0C9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AFE619-CA87-679D-F834-F8F46161B87C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51E937-253E-2CAF-6DF8-EEC445059C40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sp>
        <p:nvSpPr>
          <p:cNvPr id="20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6070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 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1565841"/>
            <a:ext cx="21673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fiche comme suit:</a:t>
            </a:r>
          </a:p>
          <a:p>
            <a:endParaRPr lang="fr-FR" sz="1600" dirty="0"/>
          </a:p>
          <a:p>
            <a:r>
              <a:rPr lang="fr-FR" sz="1600" dirty="0"/>
              <a:t>Pour la section « Volume d’heures  de cours de français » sélectionnez « Plus de 1000 heures »</a:t>
            </a:r>
          </a:p>
          <a:p>
            <a:endParaRPr lang="fr-FR" sz="1600" dirty="0"/>
          </a:p>
          <a:p>
            <a:r>
              <a:rPr lang="fr-FR" sz="1600" dirty="0"/>
              <a:t>Pour la section « Sur une durée de », sélectionnez</a:t>
            </a:r>
          </a:p>
          <a:p>
            <a:r>
              <a:rPr lang="fr-FR" sz="1600" dirty="0"/>
              <a:t>« 4 ans et plus »</a:t>
            </a:r>
          </a:p>
          <a:p>
            <a:endParaRPr lang="fr-FR" sz="1600" dirty="0"/>
          </a:p>
          <a:p>
            <a:r>
              <a:rPr lang="fr-FR" sz="1600" dirty="0"/>
              <a:t>Pour la section « Niveau atteint », sélectionnez « Avancé »</a:t>
            </a:r>
          </a:p>
          <a:p>
            <a:endParaRPr lang="fr-FR" sz="1600" dirty="0"/>
          </a:p>
          <a:p>
            <a:r>
              <a:rPr lang="fr-FR" sz="1600" dirty="0"/>
              <a:t>Cliquez sur Enregistrer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9FE0E907-152A-6044-258A-A329EE7BE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8717" r="28403" b="9360"/>
          <a:stretch/>
        </p:blipFill>
        <p:spPr>
          <a:xfrm>
            <a:off x="4554269" y="1435277"/>
            <a:ext cx="4794704" cy="4539222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801CAFD6-67D4-0E13-0A25-8C1AE8965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0" t="51482" r="32362" b="45471"/>
          <a:stretch/>
        </p:blipFill>
        <p:spPr>
          <a:xfrm>
            <a:off x="4752580" y="3841386"/>
            <a:ext cx="4108846" cy="17494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C81E25A8-6B08-BEC6-D8FD-55EC23A1F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0" t="60752" r="32362" b="36201"/>
          <a:stretch/>
        </p:blipFill>
        <p:spPr>
          <a:xfrm>
            <a:off x="4752580" y="4381820"/>
            <a:ext cx="4108846" cy="17494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841FF666-A329-DD9E-BF94-C6B3E125A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0" t="70255" r="32362" b="26698"/>
          <a:stretch/>
        </p:blipFill>
        <p:spPr>
          <a:xfrm>
            <a:off x="4752580" y="4863638"/>
            <a:ext cx="4108846" cy="17494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1D4394-793B-BBE5-1E4B-FBCF376B9FEF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AF9444-C351-7B3D-E423-441455466D4E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B051F3-CE7D-658C-6EB5-5F3FD69E025F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4632CD-F61C-7A30-BB70-B0321F964F4D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sp>
        <p:nvSpPr>
          <p:cNvPr id="21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9412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499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votre bac français en cliquant sur « Justificatifs »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9EC96B-B5CA-2252-D9F5-126F1F94647F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237802-2B32-23E5-BAD8-992C85638025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BA2F1F-7A0B-78D1-BB57-0F32F9E12C56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9F7680-77FA-3280-DCEE-0B7C743E9E5C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94750E3-029E-7B37-7809-E1C59967F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3" t="10385" r="17117" b="33885"/>
          <a:stretch/>
        </p:blipFill>
        <p:spPr>
          <a:xfrm>
            <a:off x="3108325" y="2350037"/>
            <a:ext cx="7173541" cy="3271574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6FC0AC21-7DEF-9E36-671F-9B5DA3C0D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02" t="30867" r="20223" b="64349"/>
          <a:stretch/>
        </p:blipFill>
        <p:spPr>
          <a:xfrm>
            <a:off x="9080634" y="4614203"/>
            <a:ext cx="1058721" cy="31994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9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6933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21400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avez déjà effectué un séjour en France, complétez la section</a:t>
            </a:r>
          </a:p>
          <a:p>
            <a:endParaRPr lang="fr-FR" sz="1600" dirty="0"/>
          </a:p>
          <a:p>
            <a:r>
              <a:rPr lang="fr-FR" sz="1600" dirty="0"/>
              <a:t>Sinon,  vous n’avez pas à compléter cette section</a:t>
            </a: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13914E70-E8BC-D2EA-2379-5F04D203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3" t="9361" r="17117" b="57488"/>
          <a:stretch/>
        </p:blipFill>
        <p:spPr>
          <a:xfrm>
            <a:off x="3108324" y="2185112"/>
            <a:ext cx="7200156" cy="2225107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4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156425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1869814"/>
            <a:ext cx="21673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Les candidats qui souhaitent poursuivre des études en langue anglaise doivent impérativement compléter la section « Mon niveau d’anglais »</a:t>
            </a:r>
          </a:p>
          <a:p>
            <a:endParaRPr lang="fr-FR" sz="1600" dirty="0"/>
          </a:p>
          <a:p>
            <a:r>
              <a:rPr lang="fr-FR" sz="1600" dirty="0"/>
              <a:t>Cliquez sur « Modifier » pour compléter la fiche, puis sur « justificatifs » pour télécharger le test de langue ou la preuve d’un niveau d’anglais</a:t>
            </a: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45B56153-412E-44C0-EF4E-6ACEF8EFC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6" t="29872" r="17035" b="19889"/>
          <a:stretch/>
        </p:blipFill>
        <p:spPr>
          <a:xfrm>
            <a:off x="3119116" y="1977650"/>
            <a:ext cx="7189364" cy="2950926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2BEEC994-9BB7-15F7-CDBE-87850688D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97" t="40483" r="19295" b="53908"/>
          <a:stretch/>
        </p:blipFill>
        <p:spPr>
          <a:xfrm>
            <a:off x="8966091" y="3317883"/>
            <a:ext cx="1111794" cy="39706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 9">
            <a:extLst>
              <a:ext uri="{FF2B5EF4-FFF2-40B4-BE49-F238E27FC236}">
                <a16:creationId xmlns:a16="http://schemas.microsoft.com/office/drawing/2014/main" id="{609EC96B-B5CA-2252-D9F5-126F1F94647F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A7237802-2B32-23E5-BAD8-992C85638025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1ABA2F1F-7A0B-78D1-BB57-0F32F9E12C56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A09F7680-77FA-3280-DCEE-0B7C743E9E5C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  <a:latin typeface="+mj-lt"/>
                </a:rPr>
                <a:t>Etudes en anglais </a:t>
              </a:r>
              <a:endParaRPr lang="en-FR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116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" t="4660" r="-526"/>
          <a:stretch/>
        </p:blipFill>
        <p:spPr>
          <a:xfrm>
            <a:off x="3070379" y="2402778"/>
            <a:ext cx="7928058" cy="4180683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78581" y="1527866"/>
            <a:ext cx="5660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Accédez à l’adresse: </a:t>
            </a:r>
            <a:r>
              <a:rPr lang="fr-FR" sz="1600" dirty="0">
                <a:hlinkClick r:id="rId3"/>
              </a:rPr>
              <a:t>https://pastel.diplomatie.gouv.fr/etudesenfrance</a:t>
            </a:r>
            <a:endParaRPr lang="fr-FR" sz="16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/>
          <a:srcRect l="82340" t="11432" r="12097" b="80763"/>
          <a:stretch/>
        </p:blipFill>
        <p:spPr>
          <a:xfrm>
            <a:off x="9183332" y="2529447"/>
            <a:ext cx="820398" cy="62350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stCxn id="2" idx="6"/>
            <a:endCxn id="3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endCxn id="5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ustomer Login Icon #180013 - Free Icons Library">
            <a:extLst>
              <a:ext uri="{FF2B5EF4-FFF2-40B4-BE49-F238E27FC236}">
                <a16:creationId xmlns:a16="http://schemas.microsoft.com/office/drawing/2014/main" id="{603B59E4-DE57-4E4B-F03E-008CFC6E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3">
            <a:extLst>
              <a:ext uri="{FF2B5EF4-FFF2-40B4-BE49-F238E27FC236}">
                <a16:creationId xmlns:a16="http://schemas.microsoft.com/office/drawing/2014/main" id="{BF01AC0F-9DEE-1710-3F4B-D94A5C017001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8">
            <a:extLst>
              <a:ext uri="{FF2B5EF4-FFF2-40B4-BE49-F238E27FC236}">
                <a16:creationId xmlns:a16="http://schemas.microsoft.com/office/drawing/2014/main" id="{16C88107-3FC4-C166-5E73-39374E88BE5F}"/>
              </a:ext>
            </a:extLst>
          </p:cNvPr>
          <p:cNvSpPr txBox="1"/>
          <p:nvPr/>
        </p:nvSpPr>
        <p:spPr>
          <a:xfrm>
            <a:off x="83267" y="2502643"/>
            <a:ext cx="2454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Je m’inscris »</a:t>
            </a:r>
          </a:p>
        </p:txBody>
      </p:sp>
    </p:spTree>
    <p:extLst>
      <p:ext uri="{BB962C8B-B14F-4D97-AF65-F5344CB8AC3E}">
        <p14:creationId xmlns:p14="http://schemas.microsoft.com/office/powerpoint/2010/main" val="28191831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400660C6-D86E-501C-6013-7DB270B0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124D4E2F-690F-D0C7-0274-66EE3A311B8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>
            <a:extLst>
              <a:ext uri="{FF2B5EF4-FFF2-40B4-BE49-F238E27FC236}">
                <a16:creationId xmlns:a16="http://schemas.microsoft.com/office/drawing/2014/main" id="{A6CD5B15-272D-A443-E4C1-25473492DE82}"/>
              </a:ext>
            </a:extLst>
          </p:cNvPr>
          <p:cNvSpPr txBox="1"/>
          <p:nvPr/>
        </p:nvSpPr>
        <p:spPr>
          <a:xfrm>
            <a:off x="5274124" y="3961857"/>
            <a:ext cx="2848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</a:t>
            </a:r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3:</a:t>
            </a:r>
          </a:p>
          <a:p>
            <a:pPr algn="ctr"/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 Validez votre choix</a:t>
            </a:r>
            <a:endParaRPr lang="fr-FR" sz="2000" dirty="0">
              <a:solidFill>
                <a:srgbClr val="02519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9884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499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la section</a:t>
            </a:r>
          </a:p>
          <a:p>
            <a:r>
              <a:rPr lang="fr-FR" sz="1600" dirty="0"/>
              <a:t>« J’ai étudié l’anglais » sectionnez « Oui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79DD44-CBAE-50B4-AF8A-F7774E67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6" t="11711" r="18792" b="44350"/>
          <a:stretch/>
        </p:blipFill>
        <p:spPr>
          <a:xfrm>
            <a:off x="2928864" y="2127048"/>
            <a:ext cx="7379616" cy="2803678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EE8F441E-6758-962A-0DEF-850925B9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5" t="30406" r="20401" b="67389"/>
          <a:stretch/>
        </p:blipFill>
        <p:spPr>
          <a:xfrm>
            <a:off x="3376245" y="3317565"/>
            <a:ext cx="7216728" cy="14549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462" y="1606635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5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34753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avez passé un test d’anglais, sélectionnez votre test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75B404-7233-0647-A2E1-D2E4DC574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8" t="36282" r="16045" b="23047"/>
          <a:stretch/>
        </p:blipFill>
        <p:spPr>
          <a:xfrm>
            <a:off x="3108325" y="2240260"/>
            <a:ext cx="7597838" cy="2612117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074" y="1307080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32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1487650"/>
            <a:ext cx="21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fiche et cliquez sur « Enregistrer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A0D7FB-2E0A-9A31-C25E-DF5CE2B62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45" t="11924" r="15573" b="10759"/>
          <a:stretch/>
        </p:blipFill>
        <p:spPr>
          <a:xfrm>
            <a:off x="3132612" y="1610760"/>
            <a:ext cx="7464173" cy="470016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F7E4A836-6B48-B3C2-E9FA-49ADDE50C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10" t="77899" r="49731" b="16371"/>
          <a:stretch/>
        </p:blipFill>
        <p:spPr>
          <a:xfrm>
            <a:off x="5812970" y="5601403"/>
            <a:ext cx="1124860" cy="3941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983" y="1487650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4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026796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l’attestation de réussite de votre test d’anglais en cliquant sur « Justificatifs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6E2BE3-9E3E-3A0A-0044-CC8C805BB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2" t="35897" r="19228" b="14131"/>
          <a:stretch/>
        </p:blipFill>
        <p:spPr>
          <a:xfrm>
            <a:off x="3108325" y="2091691"/>
            <a:ext cx="7272338" cy="329177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4006AA9B-7585-D6A8-7F9E-4C6F9AC64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02" t="30867" r="20223" b="64349"/>
          <a:stretch/>
        </p:blipFill>
        <p:spPr>
          <a:xfrm>
            <a:off x="8682617" y="3922085"/>
            <a:ext cx="1172584" cy="35435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074" y="1453722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095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499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La section Mon niveau d’anglais doit afficher la mention « </a:t>
            </a:r>
            <a:r>
              <a:rPr lang="fr-FR" sz="1600" dirty="0">
                <a:solidFill>
                  <a:srgbClr val="00B050"/>
                </a:solidFill>
              </a:rPr>
              <a:t>Complet</a:t>
            </a:r>
            <a:r>
              <a:rPr lang="fr-FR" sz="1600" dirty="0"/>
              <a:t> »!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8B8165-B3DF-C560-1DED-49B31EA73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7" t="19817" r="23386" b="22936"/>
          <a:stretch/>
        </p:blipFill>
        <p:spPr>
          <a:xfrm>
            <a:off x="3108325" y="1849902"/>
            <a:ext cx="7272338" cy="371387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2293A8DB-BA6A-89D7-C456-B9E86F910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9" t="69149" r="74600" b="24779"/>
          <a:stretch/>
        </p:blipFill>
        <p:spPr>
          <a:xfrm>
            <a:off x="3130062" y="5005879"/>
            <a:ext cx="1146516" cy="48274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3" name="ZoneTexte 15">
            <a:extLst>
              <a:ext uri="{FF2B5EF4-FFF2-40B4-BE49-F238E27FC236}">
                <a16:creationId xmlns:a16="http://schemas.microsoft.com/office/drawing/2014/main" id="{36FE9DB4-803A-84C1-7353-62CBEC88BC97}"/>
              </a:ext>
            </a:extLst>
          </p:cNvPr>
          <p:cNvSpPr txBox="1"/>
          <p:nvPr/>
        </p:nvSpPr>
        <p:spPr>
          <a:xfrm rot="10800000" flipV="1">
            <a:off x="364203" y="5077972"/>
            <a:ext cx="2167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Retour »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04C83EDE-CBF2-9024-81DE-2C4736E03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5" t="41617" r="77453" b="53728"/>
          <a:stretch/>
        </p:blipFill>
        <p:spPr>
          <a:xfrm>
            <a:off x="3219958" y="2781999"/>
            <a:ext cx="655356" cy="37774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663" y="1489795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0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5">
            <a:extLst>
              <a:ext uri="{FF2B5EF4-FFF2-40B4-BE49-F238E27FC236}">
                <a16:creationId xmlns:a16="http://schemas.microsoft.com/office/drawing/2014/main" id="{D9EB8ECF-1E6F-3906-F059-47D97BB2BC4A}"/>
              </a:ext>
            </a:extLst>
          </p:cNvPr>
          <p:cNvSpPr txBox="1"/>
          <p:nvPr/>
        </p:nvSpPr>
        <p:spPr>
          <a:xfrm rot="10800000" flipV="1">
            <a:off x="84406" y="1771096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La partie Mes séjours en France n’est pas obligatoire 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404" t="6657"/>
          <a:stretch/>
        </p:blipFill>
        <p:spPr>
          <a:xfrm>
            <a:off x="3477845" y="1742830"/>
            <a:ext cx="7520833" cy="3818029"/>
          </a:xfrm>
          <a:prstGeom prst="rect">
            <a:avLst/>
          </a:prstGeom>
          <a:ln w="19050">
            <a:solidFill>
              <a:srgbClr val="115A9F"/>
            </a:solidFill>
          </a:ln>
        </p:spPr>
      </p:pic>
    </p:spTree>
    <p:extLst>
      <p:ext uri="{BB962C8B-B14F-4D97-AF65-F5344CB8AC3E}">
        <p14:creationId xmlns:p14="http://schemas.microsoft.com/office/powerpoint/2010/main" val="4262729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1819E0F-500F-6133-73FA-4D00BF0DE87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E5EC9E-3550-7105-13EB-A0784E62DDD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9A1C2B-C70B-A76A-A8D2-C670FD844BD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68746C-AE35-2CA7-868D-C5C09200CE98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99AF9-9A1D-AE49-C954-ED914C61AA75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D95BC4-F29E-07BF-706D-7093A25F28F3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18A708-F329-4497-F0D0-15F6738AD036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E866D2-8DCF-54FE-B050-787F48D915C3}"/>
              </a:ext>
            </a:extLst>
          </p:cNvPr>
          <p:cNvSpPr txBox="1"/>
          <p:nvPr/>
        </p:nvSpPr>
        <p:spPr>
          <a:xfrm>
            <a:off x="7043497" y="3980611"/>
            <a:ext cx="2591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4:</a:t>
            </a:r>
          </a:p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Soumettez votre dossier</a:t>
            </a:r>
            <a:endParaRPr lang="en-FR" sz="2000" dirty="0">
              <a:solidFill>
                <a:srgbClr val="02519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696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5">
            <a:extLst>
              <a:ext uri="{FF2B5EF4-FFF2-40B4-BE49-F238E27FC236}">
                <a16:creationId xmlns:a16="http://schemas.microsoft.com/office/drawing/2014/main" id="{0380BDAE-7B34-4230-B157-A78074FE4688}"/>
              </a:ext>
            </a:extLst>
          </p:cNvPr>
          <p:cNvSpPr txBox="1"/>
          <p:nvPr/>
        </p:nvSpPr>
        <p:spPr>
          <a:xfrm rot="10800000" flipV="1">
            <a:off x="364201" y="2886923"/>
            <a:ext cx="285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sur  « Je vérifie que tout est complet et je confirme mon choix »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2131" t="20043" b="39870"/>
          <a:stretch/>
        </p:blipFill>
        <p:spPr>
          <a:xfrm>
            <a:off x="3468561" y="2873734"/>
            <a:ext cx="5975068" cy="1679263"/>
          </a:xfrm>
          <a:prstGeom prst="rect">
            <a:avLst/>
          </a:prstGeom>
          <a:ln w="9525">
            <a:solidFill>
              <a:srgbClr val="02519A"/>
            </a:solidFill>
          </a:ln>
        </p:spPr>
      </p:pic>
    </p:spTree>
    <p:extLst>
      <p:ext uri="{BB962C8B-B14F-4D97-AF65-F5344CB8AC3E}">
        <p14:creationId xmlns:p14="http://schemas.microsoft.com/office/powerpoint/2010/main" val="21243625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470" t="6937"/>
          <a:stretch/>
        </p:blipFill>
        <p:spPr>
          <a:xfrm>
            <a:off x="3423533" y="1386590"/>
            <a:ext cx="7932835" cy="405854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14438" t="76674" r="51165" b="13173"/>
          <a:stretch/>
        </p:blipFill>
        <p:spPr>
          <a:xfrm>
            <a:off x="4354643" y="4474599"/>
            <a:ext cx="3792512" cy="5246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0BDAE-7B34-4230-B157-A78074FE4688}"/>
              </a:ext>
            </a:extLst>
          </p:cNvPr>
          <p:cNvSpPr txBox="1"/>
          <p:nvPr/>
        </p:nvSpPr>
        <p:spPr>
          <a:xfrm rot="10800000" flipV="1">
            <a:off x="284812" y="1527123"/>
            <a:ext cx="261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Vérifiez bien que toutes les rubriques affichent</a:t>
            </a:r>
            <a:r>
              <a:rPr lang="fr-FR" sz="1600" b="1" dirty="0" smtClean="0">
                <a:solidFill>
                  <a:srgbClr val="92D050"/>
                </a:solidFill>
              </a:rPr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Comple</a:t>
            </a:r>
            <a:r>
              <a:rPr lang="fr-FR" sz="1600" dirty="0">
                <a:solidFill>
                  <a:srgbClr val="00B050"/>
                </a:solidFill>
              </a:rPr>
              <a:t>t</a:t>
            </a:r>
            <a:endParaRPr lang="fr-FR" sz="1600" dirty="0" smtClean="0">
              <a:solidFill>
                <a:srgbClr val="00B050"/>
              </a:solidFill>
            </a:endParaRPr>
          </a:p>
          <a:p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380BDAE-7B34-4230-B157-A78074FE4688}"/>
              </a:ext>
            </a:extLst>
          </p:cNvPr>
          <p:cNvSpPr txBox="1"/>
          <p:nvPr/>
        </p:nvSpPr>
        <p:spPr>
          <a:xfrm rot="10800000" flipV="1">
            <a:off x="688202" y="3998070"/>
            <a:ext cx="261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endParaRPr lang="fr-FR" sz="1600" dirty="0"/>
          </a:p>
          <a:p>
            <a:r>
              <a:rPr lang="fr-FR" sz="1600" dirty="0" smtClean="0"/>
              <a:t>Cochez ces les cases </a:t>
            </a:r>
          </a:p>
          <a:p>
            <a:r>
              <a:rPr lang="fr-FR" sz="1600" dirty="0" smtClean="0"/>
              <a:t>Puis cliquez sur je confirme mon choix auprès de l’Espace Campus France  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27384" t="87011" r="31321" b="5052"/>
          <a:stretch/>
        </p:blipFill>
        <p:spPr>
          <a:xfrm>
            <a:off x="5276538" y="4999221"/>
            <a:ext cx="3275351" cy="32228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841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6904" r="12265" b="8589"/>
          <a:stretch/>
        </p:blipFill>
        <p:spPr>
          <a:xfrm>
            <a:off x="3360856" y="1974078"/>
            <a:ext cx="7345308" cy="4392180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0" name="ZoneTexte 9"/>
          <p:cNvSpPr txBox="1"/>
          <p:nvPr/>
        </p:nvSpPr>
        <p:spPr>
          <a:xfrm rot="10800000" flipV="1">
            <a:off x="78580" y="3690264"/>
            <a:ext cx="283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0" dirty="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rPr>
              <a:t>Sélectionnez </a:t>
            </a:r>
            <a:endParaRPr lang="fr-FR" sz="1600" spc="-50" dirty="0" smtClean="0">
              <a:solidFill>
                <a:srgbClr val="02519A"/>
              </a:solidFill>
              <a:latin typeface="+mj-lt"/>
              <a:cs typeface="Microsoft Sans Serif" panose="020B0604020202020204" pitchFamily="34" charset="0"/>
            </a:endParaRPr>
          </a:p>
          <a:p>
            <a:pPr algn="ctr"/>
            <a:r>
              <a:rPr lang="fr-FR" sz="1600" spc="-50" dirty="0" smtClean="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rPr>
              <a:t>«</a:t>
            </a:r>
            <a:r>
              <a:rPr lang="fr-FR" sz="1600" spc="-50" dirty="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rPr>
              <a:t> Espace Campus France Liban »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/>
          <a:srcRect l="17686" t="47771" r="30954" b="50471"/>
          <a:stretch/>
        </p:blipFill>
        <p:spPr>
          <a:xfrm>
            <a:off x="4616845" y="4067954"/>
            <a:ext cx="5518467" cy="10223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40" name="Picture 2" descr="ustomer Login Icon #180013 - Free Icons Library">
            <a:extLst>
              <a:ext uri="{FF2B5EF4-FFF2-40B4-BE49-F238E27FC236}">
                <a16:creationId xmlns:a16="http://schemas.microsoft.com/office/drawing/2014/main" id="{DA00D654-6B8D-4DA5-0B9E-E9C16C8E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necteur droit 13">
            <a:extLst>
              <a:ext uri="{FF2B5EF4-FFF2-40B4-BE49-F238E27FC236}">
                <a16:creationId xmlns:a16="http://schemas.microsoft.com/office/drawing/2014/main" id="{3C0E96F2-609F-ADA1-BEF3-92CA8314A6FE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3E172A8-43CA-F0E1-6C1A-5ED41DB81FC4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557539-6AD1-4F52-1B0F-C97F1E6088B7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40B8B55-36EB-C4BB-4180-DA0E43F61FF8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BFC5677-5BB6-4279-BFE0-83D80E2CABD6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4E2DEF-9768-8F8D-3AC6-E29407FB164F}"/>
              </a:ext>
            </a:extLst>
          </p:cNvPr>
          <p:cNvCxnSpPr>
            <a:stCxn id="42" idx="6"/>
            <a:endCxn id="43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449BAA0-291D-7907-C379-490D7C0622E8}"/>
              </a:ext>
            </a:extLst>
          </p:cNvPr>
          <p:cNvCxnSpPr>
            <a:stCxn id="43" idx="6"/>
            <a:endCxn id="44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75C05E-9660-F721-8626-4AE85C38094C}"/>
              </a:ext>
            </a:extLst>
          </p:cNvPr>
          <p:cNvCxnSpPr>
            <a:endCxn id="45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2016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5">
            <a:extLst>
              <a:ext uri="{FF2B5EF4-FFF2-40B4-BE49-F238E27FC236}">
                <a16:creationId xmlns:a16="http://schemas.microsoft.com/office/drawing/2014/main" id="{CFB74971-A3B8-45E1-93FB-656387191E58}"/>
              </a:ext>
            </a:extLst>
          </p:cNvPr>
          <p:cNvSpPr txBox="1"/>
          <p:nvPr/>
        </p:nvSpPr>
        <p:spPr>
          <a:xfrm rot="10800000" flipV="1">
            <a:off x="364203" y="3474928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Oui » si vous êtes certain de vouloir soumettre votre dossier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2094" t="37246" r="19668"/>
          <a:stretch/>
        </p:blipFill>
        <p:spPr>
          <a:xfrm>
            <a:off x="3724137" y="2300956"/>
            <a:ext cx="5688768" cy="3320389"/>
          </a:xfrm>
          <a:prstGeom prst="rect">
            <a:avLst/>
          </a:prstGeom>
          <a:ln>
            <a:solidFill>
              <a:srgbClr val="02519A"/>
            </a:solidFill>
          </a:ln>
        </p:spPr>
      </p:pic>
      <p:pic>
        <p:nvPicPr>
          <p:cNvPr id="18" name="Image 1">
            <a:extLst>
              <a:ext uri="{FF2B5EF4-FFF2-40B4-BE49-F238E27FC236}">
                <a16:creationId xmlns:a16="http://schemas.microsoft.com/office/drawing/2014/main" id="{708FA6BF-3F98-43FA-89B8-E6739DB3C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19" t="55128" r="50966" b="40567"/>
          <a:stretch/>
        </p:blipFill>
        <p:spPr>
          <a:xfrm>
            <a:off x="6028520" y="3213318"/>
            <a:ext cx="327004" cy="2616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3004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BB193B-23D2-4B8C-B95F-09B96121935E}"/>
              </a:ext>
            </a:extLst>
          </p:cNvPr>
          <p:cNvSpPr txBox="1"/>
          <p:nvPr/>
        </p:nvSpPr>
        <p:spPr>
          <a:xfrm rot="10800000" flipV="1">
            <a:off x="537156" y="4478311"/>
            <a:ext cx="216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constitue mon dossier papier »</a:t>
            </a:r>
          </a:p>
          <a:p>
            <a:r>
              <a:rPr lang="fr-FR" sz="1600" dirty="0"/>
              <a:t>pour prendre rendez-vous à l’espace Campus France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12324" r="3398"/>
          <a:stretch/>
        </p:blipFill>
        <p:spPr>
          <a:xfrm>
            <a:off x="3524840" y="3459685"/>
            <a:ext cx="6542258" cy="305235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285" y="3947804"/>
            <a:ext cx="1481456" cy="3109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8216" t="73848" r="59709" b="21144"/>
          <a:stretch/>
        </p:blipFill>
        <p:spPr>
          <a:xfrm>
            <a:off x="4429594" y="5603130"/>
            <a:ext cx="1768838" cy="21735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1" name="ZoneTexte 15">
            <a:extLst>
              <a:ext uri="{FF2B5EF4-FFF2-40B4-BE49-F238E27FC236}">
                <a16:creationId xmlns:a16="http://schemas.microsoft.com/office/drawing/2014/main" id="{BD907EB2-5270-4511-9B60-0F55523A35C0}"/>
              </a:ext>
            </a:extLst>
          </p:cNvPr>
          <p:cNvSpPr txBox="1"/>
          <p:nvPr/>
        </p:nvSpPr>
        <p:spPr>
          <a:xfrm rot="10800000" flipV="1">
            <a:off x="284410" y="1722556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suis </a:t>
            </a:r>
            <a:r>
              <a:rPr lang="fr-FR" sz="1600" dirty="0" smtClean="0"/>
              <a:t>accepté </a:t>
            </a:r>
            <a:r>
              <a:rPr lang="fr-FR" sz="1600" dirty="0"/>
              <a:t> »</a:t>
            </a:r>
          </a:p>
          <a:p>
            <a:r>
              <a:rPr lang="fr-FR" sz="1600" dirty="0"/>
              <a:t>pour revenir à la page principale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l="1045" t="23092" r="38332" b="63902"/>
          <a:stretch/>
        </p:blipFill>
        <p:spPr>
          <a:xfrm>
            <a:off x="3572554" y="1370629"/>
            <a:ext cx="6494544" cy="1207679"/>
          </a:xfrm>
          <a:prstGeom prst="rect">
            <a:avLst/>
          </a:prstGeom>
          <a:ln>
            <a:solidFill>
              <a:srgbClr val="02519A"/>
            </a:solidFill>
          </a:ln>
        </p:spPr>
      </p:pic>
    </p:spTree>
    <p:extLst>
      <p:ext uri="{BB962C8B-B14F-4D97-AF65-F5344CB8AC3E}">
        <p14:creationId xmlns:p14="http://schemas.microsoft.com/office/powerpoint/2010/main" val="41536222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5">
            <a:extLst>
              <a:ext uri="{FF2B5EF4-FFF2-40B4-BE49-F238E27FC236}">
                <a16:creationId xmlns:a16="http://schemas.microsoft.com/office/drawing/2014/main" id="{B420448C-D9B2-43E5-871B-F50F64669176}"/>
              </a:ext>
            </a:extLst>
          </p:cNvPr>
          <p:cNvSpPr txBox="1"/>
          <p:nvPr/>
        </p:nvSpPr>
        <p:spPr>
          <a:xfrm rot="10800000" flipV="1">
            <a:off x="866137" y="2673813"/>
            <a:ext cx="21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Sélectionnez le créneau qui vous convient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6099" t="14939" r="34252" b="42138"/>
          <a:stretch/>
        </p:blipFill>
        <p:spPr>
          <a:xfrm>
            <a:off x="3207894" y="1195718"/>
            <a:ext cx="6400801" cy="2997319"/>
          </a:xfrm>
          <a:prstGeom prst="rect">
            <a:avLst/>
          </a:prstGeom>
          <a:ln>
            <a:solidFill>
              <a:srgbClr val="02519A"/>
            </a:solidFill>
          </a:ln>
        </p:spPr>
      </p:pic>
      <p:sp>
        <p:nvSpPr>
          <p:cNvPr id="3" name="Organigramme : Connecteur 2"/>
          <p:cNvSpPr/>
          <p:nvPr/>
        </p:nvSpPr>
        <p:spPr>
          <a:xfrm>
            <a:off x="6656944" y="3552668"/>
            <a:ext cx="349140" cy="322289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9177" t="56948" r="20650" b="19420"/>
          <a:stretch/>
        </p:blipFill>
        <p:spPr>
          <a:xfrm>
            <a:off x="3207894" y="4391273"/>
            <a:ext cx="6379673" cy="1357053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999219" y="4392219"/>
            <a:ext cx="2863121" cy="3588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640D98BC-F980-4DBF-8787-CD9D4118A63F}"/>
              </a:ext>
            </a:extLst>
          </p:cNvPr>
          <p:cNvSpPr txBox="1"/>
          <p:nvPr/>
        </p:nvSpPr>
        <p:spPr>
          <a:xfrm rot="10800000" flipV="1">
            <a:off x="49474" y="4680755"/>
            <a:ext cx="2961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Prendre rendez-vous pour le créneau sélectionné »</a:t>
            </a:r>
          </a:p>
        </p:txBody>
      </p:sp>
    </p:spTree>
    <p:extLst>
      <p:ext uri="{BB962C8B-B14F-4D97-AF65-F5344CB8AC3E}">
        <p14:creationId xmlns:p14="http://schemas.microsoft.com/office/powerpoint/2010/main" val="302136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2030558"/>
            <a:ext cx="7597838" cy="386697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5" name="ZoneTexte 15">
            <a:extLst>
              <a:ext uri="{FF2B5EF4-FFF2-40B4-BE49-F238E27FC236}">
                <a16:creationId xmlns:a16="http://schemas.microsoft.com/office/drawing/2014/main" id="{BFBA1551-1E11-475F-8BC1-BAF18410DA76}"/>
              </a:ext>
            </a:extLst>
          </p:cNvPr>
          <p:cNvSpPr txBox="1"/>
          <p:nvPr/>
        </p:nvSpPr>
        <p:spPr>
          <a:xfrm rot="10800000" flipV="1">
            <a:off x="364203" y="3765912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Oui » pour confirmer votre choix de créneau </a:t>
            </a:r>
          </a:p>
        </p:txBody>
      </p:sp>
      <p:pic>
        <p:nvPicPr>
          <p:cNvPr id="16" name="Image 1">
            <a:extLst>
              <a:ext uri="{FF2B5EF4-FFF2-40B4-BE49-F238E27FC236}">
                <a16:creationId xmlns:a16="http://schemas.microsoft.com/office/drawing/2014/main" id="{7499F547-0B4D-43D6-81B5-3D68C904D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19" t="55128" r="50966" b="40567"/>
          <a:stretch/>
        </p:blipFill>
        <p:spPr>
          <a:xfrm>
            <a:off x="6292593" y="4115409"/>
            <a:ext cx="327004" cy="2616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FF5B9DE-288A-44FB-99CF-21390CFC8162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A5A01D-C50A-4B0D-81FA-CDA068D93B95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12E39C-4CCF-498D-9C07-68625D468C05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652D08-F53E-4DCD-A1B3-649E5491BCD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8B10D3-FB50-4C38-A98E-DC2318636287}"/>
              </a:ext>
            </a:extLst>
          </p:cNvPr>
          <p:cNvCxnSpPr>
            <a:stCxn id="17" idx="6"/>
            <a:endCxn id="18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744067-D6D0-4A99-9BFA-A492436EF065}"/>
              </a:ext>
            </a:extLst>
          </p:cNvPr>
          <p:cNvCxnSpPr>
            <a:stCxn id="18" idx="6"/>
            <a:endCxn id="19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DDFFDB-EDCF-4234-A707-859D5E7D2F65}"/>
              </a:ext>
            </a:extLst>
          </p:cNvPr>
          <p:cNvCxnSpPr>
            <a:endCxn id="20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0089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5">
            <a:extLst>
              <a:ext uri="{FF2B5EF4-FFF2-40B4-BE49-F238E27FC236}">
                <a16:creationId xmlns:a16="http://schemas.microsoft.com/office/drawing/2014/main" id="{BD87B7D6-1180-4C93-A9F4-E3E00E2279C6}"/>
              </a:ext>
            </a:extLst>
          </p:cNvPr>
          <p:cNvSpPr txBox="1"/>
          <p:nvPr/>
        </p:nvSpPr>
        <p:spPr>
          <a:xfrm rot="10800000" flipV="1">
            <a:off x="364203" y="1676720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Voici la page qui s’affiche confirmant votre</a:t>
            </a:r>
          </a:p>
          <a:p>
            <a:r>
              <a:rPr lang="fr-FR" sz="1600" dirty="0"/>
              <a:t>rendez-vous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57E46-6D61-4182-9602-8BA2A0D96BFD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362FF2-7FB7-42EF-A7E4-9CCCB674DAFE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7813F2-C840-4D49-BF28-44EF783069D1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6E55A1-AE4A-467E-8921-30D88F043AA9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FB1CBB-2999-4081-831F-9AB1D8B90FF8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8CECEF-FAAC-4546-AB8C-24228CA5844C}"/>
              </a:ext>
            </a:extLst>
          </p:cNvPr>
          <p:cNvCxnSpPr>
            <a:stCxn id="16" idx="6"/>
            <a:endCxn id="17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A5741B-EBDC-49DB-8140-E996CD1C99CA}"/>
              </a:ext>
            </a:extLst>
          </p:cNvPr>
          <p:cNvCxnSpPr>
            <a:endCxn id="18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1841" t="17062" r="23897"/>
          <a:stretch/>
        </p:blipFill>
        <p:spPr>
          <a:xfrm>
            <a:off x="2900597" y="1656413"/>
            <a:ext cx="6663128" cy="4658033"/>
          </a:xfrm>
          <a:prstGeom prst="rect">
            <a:avLst/>
          </a:prstGeom>
          <a:ln>
            <a:solidFill>
              <a:srgbClr val="02519A"/>
            </a:solidFill>
          </a:ln>
        </p:spPr>
      </p:pic>
      <p:sp>
        <p:nvSpPr>
          <p:cNvPr id="22" name="ZoneTexte 15">
            <a:extLst>
              <a:ext uri="{FF2B5EF4-FFF2-40B4-BE49-F238E27FC236}">
                <a16:creationId xmlns:a16="http://schemas.microsoft.com/office/drawing/2014/main" id="{F1D2B481-5781-4F60-B525-18B806C07642}"/>
              </a:ext>
            </a:extLst>
          </p:cNvPr>
          <p:cNvSpPr txBox="1"/>
          <p:nvPr/>
        </p:nvSpPr>
        <p:spPr>
          <a:xfrm rot="10800000" flipV="1">
            <a:off x="446410" y="3562078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Vous devez imprimer votre convocation.</a:t>
            </a:r>
          </a:p>
          <a:p>
            <a:r>
              <a:rPr lang="fr-FR" sz="1600" dirty="0"/>
              <a:t>Cliquez à nouveau sur</a:t>
            </a:r>
          </a:p>
          <a:p>
            <a:r>
              <a:rPr lang="fr-FR" sz="1600" dirty="0"/>
              <a:t>« Je suis </a:t>
            </a:r>
            <a:r>
              <a:rPr lang="fr-FR" sz="1600" dirty="0" smtClean="0"/>
              <a:t>accepté </a:t>
            </a:r>
            <a:r>
              <a:rPr lang="fr-FR" sz="1600" dirty="0"/>
              <a:t> </a:t>
            </a:r>
            <a:r>
              <a:rPr lang="fr-FR" sz="1600" dirty="0" smtClean="0"/>
              <a:t>»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7910" t="776" r="71219" b="92981"/>
          <a:stretch/>
        </p:blipFill>
        <p:spPr>
          <a:xfrm>
            <a:off x="3954476" y="1656413"/>
            <a:ext cx="943390" cy="3793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469523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5">
            <a:extLst>
              <a:ext uri="{FF2B5EF4-FFF2-40B4-BE49-F238E27FC236}">
                <a16:creationId xmlns:a16="http://schemas.microsoft.com/office/drawing/2014/main" id="{F1D2B481-5781-4F60-B525-18B806C07642}"/>
              </a:ext>
            </a:extLst>
          </p:cNvPr>
          <p:cNvSpPr txBox="1"/>
          <p:nvPr/>
        </p:nvSpPr>
        <p:spPr>
          <a:xfrm rot="10800000" flipV="1">
            <a:off x="364203" y="2629498"/>
            <a:ext cx="216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</a:t>
            </a:r>
            <a:r>
              <a:rPr lang="fr-FR" sz="1600" dirty="0"/>
              <a:t>sur</a:t>
            </a:r>
          </a:p>
          <a:p>
            <a:r>
              <a:rPr lang="fr-FR" sz="1600" dirty="0"/>
              <a:t>« Je constitue mon dossier papier»</a:t>
            </a:r>
          </a:p>
          <a:p>
            <a:r>
              <a:rPr lang="fr-FR" sz="1600" dirty="0"/>
              <a:t>puis cliquez sur</a:t>
            </a:r>
          </a:p>
          <a:p>
            <a:r>
              <a:rPr lang="fr-FR" sz="1600" dirty="0"/>
              <a:t>« Imprimer convocation »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7BE97B1-02B6-4F8F-8B0E-408E73C12A7A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4E448C-F05C-456C-B1A8-127FDB836EAF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D27AE5-C4EF-469F-BA11-2EF1DF97524A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008EE6-ECDF-4426-B71F-C3C07BF00AAD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31784A-0BAA-411D-B891-4FBEDD6BE09F}"/>
              </a:ext>
            </a:extLst>
          </p:cNvPr>
          <p:cNvCxnSpPr>
            <a:stCxn id="21" idx="6"/>
            <a:endCxn id="22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371BF2-8253-4836-A01E-7BA34CF44545}"/>
              </a:ext>
            </a:extLst>
          </p:cNvPr>
          <p:cNvCxnSpPr>
            <a:stCxn id="22" idx="6"/>
            <a:endCxn id="23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3C69A6-C2B5-4D4D-A516-FE656460D369}"/>
              </a:ext>
            </a:extLst>
          </p:cNvPr>
          <p:cNvCxnSpPr>
            <a:endCxn id="24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4984" t="12913" r="18412" b="10575"/>
          <a:stretch/>
        </p:blipFill>
        <p:spPr>
          <a:xfrm>
            <a:off x="3844976" y="1691022"/>
            <a:ext cx="5786204" cy="3600506"/>
          </a:xfrm>
          <a:prstGeom prst="rect">
            <a:avLst/>
          </a:prstGeom>
        </p:spPr>
      </p:pic>
      <p:pic>
        <p:nvPicPr>
          <p:cNvPr id="28" name="Image 2">
            <a:extLst>
              <a:ext uri="{FF2B5EF4-FFF2-40B4-BE49-F238E27FC236}">
                <a16:creationId xmlns:a16="http://schemas.microsoft.com/office/drawing/2014/main" id="{62C4CE7F-704B-42EB-B6EA-E492D12D8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89" t="72635" r="69458" b="21247"/>
          <a:stretch/>
        </p:blipFill>
        <p:spPr>
          <a:xfrm>
            <a:off x="4213549" y="4548663"/>
            <a:ext cx="905591" cy="33151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9" name="Image 2">
            <a:extLst>
              <a:ext uri="{FF2B5EF4-FFF2-40B4-BE49-F238E27FC236}">
                <a16:creationId xmlns:a16="http://schemas.microsoft.com/office/drawing/2014/main" id="{FFBF4EA9-CB60-4A24-8E39-C55CED411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9" t="26674" r="66063" b="69744"/>
          <a:stretch/>
        </p:blipFill>
        <p:spPr>
          <a:xfrm>
            <a:off x="3986002" y="2339669"/>
            <a:ext cx="1560358" cy="19606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199689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5">
            <a:extLst>
              <a:ext uri="{FF2B5EF4-FFF2-40B4-BE49-F238E27FC236}">
                <a16:creationId xmlns:a16="http://schemas.microsoft.com/office/drawing/2014/main" id="{C2C9E000-9F36-4AB7-A023-887037A73D8A}"/>
              </a:ext>
            </a:extLst>
          </p:cNvPr>
          <p:cNvSpPr txBox="1"/>
          <p:nvPr/>
        </p:nvSpPr>
        <p:spPr>
          <a:xfrm rot="10800000" flipV="1">
            <a:off x="526202" y="1402331"/>
            <a:ext cx="386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algn="l"/>
            <a:r>
              <a:rPr lang="fr-FR" sz="1600" dirty="0"/>
              <a:t>Vous devez </a:t>
            </a:r>
            <a:r>
              <a:rPr lang="fr-FR" sz="1600" b="1" dirty="0">
                <a:solidFill>
                  <a:srgbClr val="C00000"/>
                </a:solidFill>
              </a:rPr>
              <a:t>impérativement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r>
              <a:rPr lang="fr-FR" sz="1600" dirty="0"/>
              <a:t>présenter votre convocation </a:t>
            </a:r>
            <a:r>
              <a:rPr lang="fr-FR" sz="1600" dirty="0" smtClean="0"/>
              <a:t>en version papier le </a:t>
            </a:r>
            <a:r>
              <a:rPr lang="fr-FR" sz="1600" dirty="0"/>
              <a:t>jour de votre </a:t>
            </a:r>
            <a:r>
              <a:rPr lang="fr-FR" sz="1600" dirty="0" smtClean="0"/>
              <a:t>rendez-vous.</a:t>
            </a:r>
            <a:endParaRPr lang="fr-FR" sz="16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2AB9F7-98A7-423A-A1FC-325038CDD5E3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3CD1B5-1B92-451E-B984-C33BA1032E20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0C969D-7F38-43E1-BB6A-FBF6E56BBBC6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557E76-68C6-45CF-B439-34FCD49E7C81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B939A7-348C-4F6C-8FB3-3727A77AC22A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E68EC6-4717-40A5-B043-612AFD69B519}"/>
              </a:ext>
            </a:extLst>
          </p:cNvPr>
          <p:cNvCxnSpPr>
            <a:stCxn id="16" idx="6"/>
            <a:endCxn id="17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C5B2D2-C134-45B9-9646-6F2F6534D589}"/>
              </a:ext>
            </a:extLst>
          </p:cNvPr>
          <p:cNvCxnSpPr>
            <a:endCxn id="18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2281" t="11244" r="15656"/>
          <a:stretch/>
        </p:blipFill>
        <p:spPr>
          <a:xfrm>
            <a:off x="4759377" y="1588957"/>
            <a:ext cx="4676931" cy="431874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94463" y="2277352"/>
            <a:ext cx="31990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z="1600"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algn="l"/>
            <a:r>
              <a:rPr lang="fr-FR" dirty="0"/>
              <a:t>Maintenant que vous avez soumis votre dossier, vous </a:t>
            </a:r>
            <a:r>
              <a:rPr lang="fr-FR" dirty="0" smtClean="0"/>
              <a:t>devez </a:t>
            </a:r>
            <a:r>
              <a:rPr lang="fr-FR" dirty="0"/>
              <a:t>vous présenter à votre rendez-vous </a:t>
            </a:r>
            <a:r>
              <a:rPr lang="fr-FR" dirty="0" smtClean="0"/>
              <a:t>pour: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smtClean="0"/>
              <a:t> </a:t>
            </a:r>
            <a:r>
              <a:rPr lang="fr-FR" dirty="0"/>
              <a:t>faire valider votre </a:t>
            </a:r>
            <a:r>
              <a:rPr lang="fr-FR" dirty="0" smtClean="0"/>
              <a:t>admission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smtClean="0"/>
              <a:t> </a:t>
            </a:r>
            <a:r>
              <a:rPr lang="fr-FR" dirty="0"/>
              <a:t>payer les frais de </a:t>
            </a:r>
            <a:r>
              <a:rPr lang="fr-FR" dirty="0" smtClean="0"/>
              <a:t>dossier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/>
              <a:t>p</a:t>
            </a:r>
            <a:r>
              <a:rPr lang="fr-FR" dirty="0" smtClean="0"/>
              <a:t>asser un entretien pré-consulaire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/>
              <a:t>o</a:t>
            </a:r>
            <a:r>
              <a:rPr lang="fr-FR" dirty="0" smtClean="0"/>
              <a:t>btenir l’attestation pré-consulaire vous permettant de faire une demande de visa étudiant auprès du TLS</a:t>
            </a:r>
            <a:endParaRPr lang="fr-FR" dirty="0"/>
          </a:p>
          <a:p>
            <a:pPr algn="l"/>
            <a:endParaRPr lang="fr-FR" dirty="0"/>
          </a:p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Frais de dossier: </a:t>
            </a:r>
            <a:r>
              <a:rPr lang="fr-FR" b="1" dirty="0" smtClean="0"/>
              <a:t>300 </a:t>
            </a:r>
            <a:r>
              <a:rPr lang="fr-FR" b="1" dirty="0"/>
              <a:t>euros</a:t>
            </a:r>
          </a:p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Les titulaires du baccalauréat  </a:t>
            </a:r>
            <a:r>
              <a:rPr lang="fr-FR" dirty="0" smtClean="0"/>
              <a:t>français </a:t>
            </a:r>
            <a:r>
              <a:rPr lang="fr-FR" dirty="0"/>
              <a:t>2021, 2022, </a:t>
            </a:r>
            <a:r>
              <a:rPr lang="fr-FR" dirty="0" smtClean="0"/>
              <a:t>2023 et 2024 </a:t>
            </a:r>
            <a:r>
              <a:rPr lang="fr-FR" dirty="0"/>
              <a:t>sont exemptés des frais de dossier.</a:t>
            </a: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19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9948" t="6635" r="9823" b="6502"/>
          <a:stretch/>
        </p:blipFill>
        <p:spPr>
          <a:xfrm>
            <a:off x="3443956" y="1830365"/>
            <a:ext cx="7262208" cy="4350281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3" name="ZoneTexte 12"/>
          <p:cNvSpPr txBox="1"/>
          <p:nvPr/>
        </p:nvSpPr>
        <p:spPr>
          <a:xfrm rot="10800000" flipV="1">
            <a:off x="271462" y="1898733"/>
            <a:ext cx="223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pc="-50">
                <a:solidFill>
                  <a:srgbClr val="002060"/>
                </a:solidFill>
                <a:cs typeface="Microsoft Sans Serif" panose="020B0604020202020204" pitchFamily="34" charset="0"/>
              </a:defRPr>
            </a:lvl1pPr>
          </a:lstStyle>
          <a:p>
            <a:pPr algn="r"/>
            <a:r>
              <a:rPr lang="fr-FR" sz="1600" dirty="0">
                <a:solidFill>
                  <a:srgbClr val="02519A"/>
                </a:solidFill>
                <a:latin typeface="+mj-lt"/>
              </a:rPr>
              <a:t>Complétez les informations demandées</a:t>
            </a:r>
          </a:p>
        </p:txBody>
      </p:sp>
      <p:pic>
        <p:nvPicPr>
          <p:cNvPr id="30" name="Picture 2" descr="ustomer Login Icon #180013 - Free Icons Library">
            <a:extLst>
              <a:ext uri="{FF2B5EF4-FFF2-40B4-BE49-F238E27FC236}">
                <a16:creationId xmlns:a16="http://schemas.microsoft.com/office/drawing/2014/main" id="{1A7208DD-E4E1-2456-B9E4-1CED06E9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13">
            <a:extLst>
              <a:ext uri="{FF2B5EF4-FFF2-40B4-BE49-F238E27FC236}">
                <a16:creationId xmlns:a16="http://schemas.microsoft.com/office/drawing/2014/main" id="{EFCE7C23-FFD1-6F22-3814-AC4EE82236EB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D608030E-2126-6F3B-9555-A0001FF775B8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F822386-80E1-E46D-67E6-4A52722F88EB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50A928-FBAA-DA21-31A1-94E627337B8E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8EB1FF-E346-6AA0-DBD0-3CFE08D6403A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3328B9-1741-8066-7529-EA18933459E3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1F852E-608E-971B-6B75-EBAAFAD65B23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FF5050-7DF2-BB3F-9A52-FE91C9D7A0B3}"/>
              </a:ext>
            </a:extLst>
          </p:cNvPr>
          <p:cNvCxnSpPr>
            <a:endCxn id="35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2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1716" t="16092" r="13537"/>
          <a:stretch/>
        </p:blipFill>
        <p:spPr>
          <a:xfrm>
            <a:off x="3623416" y="1858187"/>
            <a:ext cx="7161377" cy="454392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8" name="ZoneTexte 7"/>
          <p:cNvSpPr txBox="1"/>
          <p:nvPr/>
        </p:nvSpPr>
        <p:spPr>
          <a:xfrm rot="10800000" flipV="1">
            <a:off x="85725" y="4459276"/>
            <a:ext cx="2445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Cochez sur </a:t>
            </a:r>
            <a:r>
              <a:rPr lang="fr-FR" sz="1600" dirty="0"/>
              <a:t>les deux conditions</a:t>
            </a:r>
          </a:p>
          <a:p>
            <a:endParaRPr lang="fr-FR" sz="1600" dirty="0"/>
          </a:p>
          <a:p>
            <a:r>
              <a:rPr lang="fr-FR" sz="1600" dirty="0"/>
              <a:t>Puis cliquez sur </a:t>
            </a:r>
          </a:p>
          <a:p>
            <a:r>
              <a:rPr lang="fr-FR" sz="1600" dirty="0"/>
              <a:t>« Créer mon compte »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17188" t="77568" r="79158" b="12893"/>
          <a:stretch/>
        </p:blipFill>
        <p:spPr>
          <a:xfrm>
            <a:off x="3981977" y="5164824"/>
            <a:ext cx="458576" cy="64833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43400" t="89899" r="44250" b="4517"/>
          <a:stretch/>
        </p:blipFill>
        <p:spPr>
          <a:xfrm>
            <a:off x="6385163" y="5798104"/>
            <a:ext cx="1852552" cy="4536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E898983F-FA89-D20D-45AB-D2701832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3DD2C1B4-D7A5-CA81-5B26-8E058ACD5631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0D27754-E171-1823-87C9-C4B98607F531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852BC0-8153-ADD8-2553-007147E74C05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FCF410-38B8-E4FD-32B7-9FB8B8AD82CE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F2E024-F560-C42D-98F4-A04A6953638E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0F0FF6-290C-20B2-CEB1-690A60D5C8D5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684B60-8CD5-550A-58B8-F5F42BDA8619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12F7639-AA04-27F1-8183-8544458EE65E}"/>
              </a:ext>
            </a:extLst>
          </p:cNvPr>
          <p:cNvCxnSpPr>
            <a:endCxn id="36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690" y="5247118"/>
            <a:ext cx="263027" cy="2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775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4566</TotalTime>
  <Words>2209</Words>
  <Application>Microsoft Office PowerPoint</Application>
  <PresentationFormat>Grand écran</PresentationFormat>
  <Paragraphs>587</Paragraphs>
  <Slides>76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4" baseType="lpstr">
      <vt:lpstr>Arial</vt:lpstr>
      <vt:lpstr>Calibri</vt:lpstr>
      <vt:lpstr>Calibri Light</vt:lpstr>
      <vt:lpstr>Helvetica Neue Thin</vt:lpstr>
      <vt:lpstr>Microsoft Sans Serif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Evrard</dc:creator>
  <cp:lastModifiedBy>entretien</cp:lastModifiedBy>
  <cp:revision>415</cp:revision>
  <cp:lastPrinted>2022-10-05T09:15:25Z</cp:lastPrinted>
  <dcterms:created xsi:type="dcterms:W3CDTF">2022-08-22T10:38:26Z</dcterms:created>
  <dcterms:modified xsi:type="dcterms:W3CDTF">2023-11-30T07:18:52Z</dcterms:modified>
</cp:coreProperties>
</file>