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24" r:id="rId2"/>
    <p:sldId id="267" r:id="rId3"/>
    <p:sldId id="260" r:id="rId4"/>
    <p:sldId id="261" r:id="rId5"/>
    <p:sldId id="271" r:id="rId6"/>
    <p:sldId id="272" r:id="rId7"/>
    <p:sldId id="263" r:id="rId8"/>
    <p:sldId id="264" r:id="rId9"/>
    <p:sldId id="265" r:id="rId10"/>
    <p:sldId id="266"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8" r:id="rId25"/>
    <p:sldId id="289" r:id="rId26"/>
    <p:sldId id="290" r:id="rId27"/>
    <p:sldId id="291" r:id="rId28"/>
    <p:sldId id="298" r:id="rId29"/>
    <p:sldId id="369" r:id="rId30"/>
    <p:sldId id="302" r:id="rId31"/>
    <p:sldId id="303" r:id="rId32"/>
    <p:sldId id="304" r:id="rId33"/>
    <p:sldId id="305" r:id="rId34"/>
    <p:sldId id="306" r:id="rId35"/>
    <p:sldId id="307" r:id="rId36"/>
    <p:sldId id="311" r:id="rId37"/>
    <p:sldId id="308" r:id="rId38"/>
    <p:sldId id="309" r:id="rId39"/>
    <p:sldId id="310" r:id="rId40"/>
    <p:sldId id="312" r:id="rId41"/>
    <p:sldId id="363" r:id="rId42"/>
    <p:sldId id="368" r:id="rId4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8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19A"/>
    <a:srgbClr val="468660"/>
    <a:srgbClr val="FFFFFF"/>
    <a:srgbClr val="115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6404" autoAdjust="0"/>
  </p:normalViewPr>
  <p:slideViewPr>
    <p:cSldViewPr snapToGrid="0" snapToObjects="1">
      <p:cViewPr varScale="1">
        <p:scale>
          <a:sx n="87" d="100"/>
          <a:sy n="87" d="100"/>
        </p:scale>
        <p:origin x="858" y="60"/>
      </p:cViewPr>
      <p:guideLst>
        <p:guide orient="horz"/>
        <p:guide pos="1844"/>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2" d="100"/>
          <a:sy n="92" d="100"/>
        </p:scale>
        <p:origin x="378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B499C1-D547-9640-9F31-FB12F5C241BD}" type="datetimeFigureOut">
              <a:rPr lang="fr-FR" smtClean="0"/>
              <a:t>19/12/2023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E7F022-C197-E64E-BB41-59FB3692F092}" type="slidenum">
              <a:rPr lang="fr-FR" smtClean="0"/>
              <a:t>‹N°›</a:t>
            </a:fld>
            <a:endParaRPr lang="fr-FR"/>
          </a:p>
        </p:txBody>
      </p:sp>
    </p:spTree>
    <p:extLst>
      <p:ext uri="{BB962C8B-B14F-4D97-AF65-F5344CB8AC3E}">
        <p14:creationId xmlns:p14="http://schemas.microsoft.com/office/powerpoint/2010/main" val="109239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E7F022-C197-E64E-BB41-59FB3692F092}" type="slidenum">
              <a:rPr lang="fr-FR" smtClean="0"/>
              <a:t>1</a:t>
            </a:fld>
            <a:endParaRPr lang="fr-FR"/>
          </a:p>
        </p:txBody>
      </p:sp>
    </p:spTree>
    <p:extLst>
      <p:ext uri="{BB962C8B-B14F-4D97-AF65-F5344CB8AC3E}">
        <p14:creationId xmlns:p14="http://schemas.microsoft.com/office/powerpoint/2010/main" val="178384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7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29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4"/>
          <a:srcRect r="91008"/>
          <a:stretch/>
        </p:blipFill>
        <p:spPr>
          <a:xfrm>
            <a:off x="122712" y="6031407"/>
            <a:ext cx="899957" cy="826593"/>
          </a:xfrm>
          <a:prstGeom prst="rect">
            <a:avLst/>
          </a:prstGeom>
        </p:spPr>
      </p:pic>
      <p:pic>
        <p:nvPicPr>
          <p:cNvPr id="8" name="Image 7"/>
          <p:cNvPicPr>
            <a:picLocks noChangeAspect="1"/>
          </p:cNvPicPr>
          <p:nvPr userDrawn="1"/>
        </p:nvPicPr>
        <p:blipFill rotWithShape="1">
          <a:blip r:embed="rId4"/>
          <a:srcRect l="11750" r="74943"/>
          <a:stretch/>
        </p:blipFill>
        <p:spPr>
          <a:xfrm>
            <a:off x="2850092" y="6475499"/>
            <a:ext cx="863779" cy="536056"/>
          </a:xfrm>
          <a:prstGeom prst="rect">
            <a:avLst/>
          </a:prstGeom>
        </p:spPr>
      </p:pic>
      <p:pic>
        <p:nvPicPr>
          <p:cNvPr id="9" name="Image 8"/>
          <p:cNvPicPr>
            <a:picLocks noChangeAspect="1"/>
          </p:cNvPicPr>
          <p:nvPr userDrawn="1"/>
        </p:nvPicPr>
        <p:blipFill rotWithShape="1">
          <a:blip r:embed="rId4"/>
          <a:srcRect l="83923"/>
          <a:stretch/>
        </p:blipFill>
        <p:spPr>
          <a:xfrm>
            <a:off x="1234059" y="6391662"/>
            <a:ext cx="1206686" cy="619893"/>
          </a:xfrm>
          <a:prstGeom prst="rect">
            <a:avLst/>
          </a:prstGeom>
        </p:spPr>
      </p:pic>
    </p:spTree>
    <p:extLst>
      <p:ext uri="{BB962C8B-B14F-4D97-AF65-F5344CB8AC3E}">
        <p14:creationId xmlns:p14="http://schemas.microsoft.com/office/powerpoint/2010/main" val="193058492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3.wdp"/><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mailto:Beyrouth@campusfrance.com" TargetMode="External"/><Relationship Id="rId4" Type="http://schemas.openxmlformats.org/officeDocument/2006/relationships/hyperlink" Target="http://www.liban.campusfrance.org/" TargetMode="External"/><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hyperlink" Target="https://pastel.diplomatie.gouv.fr/etudesenfrance"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5990F6-499F-4BB0-9E31-C5869397CEF4}"/>
              </a:ext>
            </a:extLst>
          </p:cNvPr>
          <p:cNvSpPr/>
          <p:nvPr/>
        </p:nvSpPr>
        <p:spPr>
          <a:xfrm>
            <a:off x="0" y="5783126"/>
            <a:ext cx="3697434" cy="1074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e 2"/>
          <p:cNvGrpSpPr/>
          <p:nvPr/>
        </p:nvGrpSpPr>
        <p:grpSpPr>
          <a:xfrm>
            <a:off x="310243" y="246946"/>
            <a:ext cx="3387191" cy="805543"/>
            <a:chOff x="310243" y="246946"/>
            <a:chExt cx="3387191" cy="805543"/>
          </a:xfrm>
        </p:grpSpPr>
        <p:pic>
          <p:nvPicPr>
            <p:cNvPr id="13" name="Image 12"/>
            <p:cNvPicPr>
              <a:picLocks noChangeAspect="1"/>
            </p:cNvPicPr>
            <p:nvPr/>
          </p:nvPicPr>
          <p:blipFill rotWithShape="1">
            <a:blip r:embed="rId3"/>
            <a:srcRect l="83923"/>
            <a:stretch/>
          </p:blipFill>
          <p:spPr>
            <a:xfrm>
              <a:off x="1518557" y="246946"/>
              <a:ext cx="990600" cy="508886"/>
            </a:xfrm>
            <a:prstGeom prst="rect">
              <a:avLst/>
            </a:prstGeom>
          </p:spPr>
        </p:pic>
        <p:pic>
          <p:nvPicPr>
            <p:cNvPr id="11" name="Image 10"/>
            <p:cNvPicPr>
              <a:picLocks noChangeAspect="1"/>
            </p:cNvPicPr>
            <p:nvPr/>
          </p:nvPicPr>
          <p:blipFill rotWithShape="1">
            <a:blip r:embed="rId3"/>
            <a:srcRect r="91008"/>
            <a:stretch/>
          </p:blipFill>
          <p:spPr>
            <a:xfrm>
              <a:off x="310243" y="246946"/>
              <a:ext cx="877039" cy="805543"/>
            </a:xfrm>
            <a:prstGeom prst="rect">
              <a:avLst/>
            </a:prstGeom>
          </p:spPr>
        </p:pic>
        <p:pic>
          <p:nvPicPr>
            <p:cNvPr id="12" name="Image 11"/>
            <p:cNvPicPr>
              <a:picLocks noChangeAspect="1"/>
            </p:cNvPicPr>
            <p:nvPr/>
          </p:nvPicPr>
          <p:blipFill rotWithShape="1">
            <a:blip r:embed="rId3"/>
            <a:srcRect l="11750" r="74943"/>
            <a:stretch/>
          </p:blipFill>
          <p:spPr>
            <a:xfrm>
              <a:off x="2946320" y="289695"/>
              <a:ext cx="751114" cy="466137"/>
            </a:xfrm>
            <a:prstGeom prst="rect">
              <a:avLst/>
            </a:prstGeom>
          </p:spPr>
        </p:pic>
      </p:grpSp>
      <p:sp>
        <p:nvSpPr>
          <p:cNvPr id="16" name="ZoneTexte 15"/>
          <p:cNvSpPr txBox="1"/>
          <p:nvPr/>
        </p:nvSpPr>
        <p:spPr>
          <a:xfrm>
            <a:off x="1187282" y="1309980"/>
            <a:ext cx="11553022" cy="830997"/>
          </a:xfrm>
          <a:prstGeom prst="rect">
            <a:avLst/>
          </a:prstGeom>
          <a:noFill/>
        </p:spPr>
        <p:txBody>
          <a:bodyPr wrap="square" rtlCol="0">
            <a:spAutoFit/>
          </a:bodyPr>
          <a:lstStyle/>
          <a:p>
            <a:r>
              <a:rPr lang="fr-FR" sz="2400" b="1" dirty="0">
                <a:solidFill>
                  <a:schemeClr val="accent1">
                    <a:lumMod val="50000"/>
                  </a:schemeClr>
                </a:solidFill>
                <a:latin typeface="Calibri Light" charset="0"/>
                <a:ea typeface="Calibri Light" charset="0"/>
                <a:cs typeface="Calibri Light" charset="0"/>
              </a:rPr>
              <a:t>Votre guide pour la </a:t>
            </a:r>
            <a:r>
              <a:rPr lang="fr-FR" sz="2400" b="1" dirty="0" smtClean="0">
                <a:solidFill>
                  <a:schemeClr val="accent1">
                    <a:lumMod val="50000"/>
                  </a:schemeClr>
                </a:solidFill>
                <a:latin typeface="Calibri Light" charset="0"/>
                <a:ea typeface="Calibri Light" charset="0"/>
                <a:cs typeface="Calibri Light" charset="0"/>
              </a:rPr>
              <a:t>« procédure </a:t>
            </a:r>
            <a:r>
              <a:rPr lang="fr-FR" sz="2400" b="1" dirty="0">
                <a:solidFill>
                  <a:schemeClr val="accent1">
                    <a:lumMod val="50000"/>
                  </a:schemeClr>
                </a:solidFill>
                <a:latin typeface="Calibri Light" charset="0"/>
                <a:ea typeface="Calibri Light" charset="0"/>
                <a:cs typeface="Calibri Light" charset="0"/>
              </a:rPr>
              <a:t>de </a:t>
            </a:r>
            <a:r>
              <a:rPr lang="fr-FR" sz="2400" b="1" dirty="0" smtClean="0">
                <a:solidFill>
                  <a:schemeClr val="accent1">
                    <a:lumMod val="50000"/>
                  </a:schemeClr>
                </a:solidFill>
                <a:latin typeface="Calibri Light" charset="0"/>
                <a:ea typeface="Calibri Light" charset="0"/>
                <a:cs typeface="Calibri Light" charset="0"/>
              </a:rPr>
              <a:t>dispense » d’études en médecine, maïeutique, odontologie et pharmacie (MMOP)</a:t>
            </a:r>
            <a:endParaRPr lang="fr-FR" sz="2400" b="1" dirty="0">
              <a:solidFill>
                <a:schemeClr val="accent1">
                  <a:lumMod val="50000"/>
                </a:schemeClr>
              </a:solidFill>
              <a:latin typeface="Calibri Light" charset="0"/>
              <a:ea typeface="Calibri Light" charset="0"/>
              <a:cs typeface="Calibri Light" charset="0"/>
            </a:endParaRPr>
          </a:p>
        </p:txBody>
      </p:sp>
      <p:cxnSp>
        <p:nvCxnSpPr>
          <p:cNvPr id="18" name="Connecteur droit 17"/>
          <p:cNvCxnSpPr/>
          <p:nvPr/>
        </p:nvCxnSpPr>
        <p:spPr>
          <a:xfrm>
            <a:off x="11386457" y="987574"/>
            <a:ext cx="0" cy="103248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448119" y="2424104"/>
            <a:ext cx="11124188" cy="4433896"/>
            <a:chOff x="84221" y="2313656"/>
            <a:chExt cx="12212052" cy="4433896"/>
          </a:xfrm>
        </p:grpSpPr>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t="9136" r="-2176"/>
            <a:stretch/>
          </p:blipFill>
          <p:spPr>
            <a:xfrm>
              <a:off x="84221" y="2313656"/>
              <a:ext cx="12212052" cy="4433896"/>
            </a:xfrm>
            <a:prstGeom prst="rect">
              <a:avLst/>
            </a:prstGeom>
          </p:spPr>
        </p:pic>
        <p:sp>
          <p:nvSpPr>
            <p:cNvPr id="20" name="ZoneTexte 19"/>
            <p:cNvSpPr txBox="1"/>
            <p:nvPr/>
          </p:nvSpPr>
          <p:spPr>
            <a:xfrm>
              <a:off x="2389204" y="4507536"/>
              <a:ext cx="7158789" cy="860386"/>
            </a:xfrm>
            <a:prstGeom prst="rect">
              <a:avLst/>
            </a:prstGeom>
            <a:solidFill>
              <a:srgbClr val="FF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800" b="1" i="0" u="none" strike="noStrike" kern="0" cap="none" spc="0" normalizeH="0" baseline="0" noProof="0" dirty="0">
                  <a:ln>
                    <a:noFill/>
                  </a:ln>
                  <a:solidFill>
                    <a:prstClr val="white"/>
                  </a:solidFill>
                  <a:effectLst/>
                  <a:uLnTx/>
                  <a:uFillTx/>
                </a:rPr>
                <a:t>BIENVENUE EN FRANCE</a:t>
              </a:r>
            </a:p>
          </p:txBody>
        </p:sp>
        <p:sp>
          <p:nvSpPr>
            <p:cNvPr id="21" name="ZoneTexte 20"/>
            <p:cNvSpPr txBox="1"/>
            <p:nvPr/>
          </p:nvSpPr>
          <p:spPr>
            <a:xfrm>
              <a:off x="3552147" y="3702235"/>
              <a:ext cx="4504823" cy="605456"/>
            </a:xfrm>
            <a:prstGeom prst="rect">
              <a:avLst/>
            </a:prstGeom>
            <a:solidFill>
              <a:srgbClr val="00206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prstClr val="white"/>
                  </a:solidFill>
                  <a:effectLst/>
                  <a:uLnTx/>
                  <a:uFillTx/>
                </a:rPr>
                <a:t>ETUDIER EN FRANCE </a:t>
              </a:r>
            </a:p>
          </p:txBody>
        </p:sp>
      </p:grpSp>
    </p:spTree>
    <p:extLst>
      <p:ext uri="{BB962C8B-B14F-4D97-AF65-F5344CB8AC3E}">
        <p14:creationId xmlns:p14="http://schemas.microsoft.com/office/powerpoint/2010/main" val="1817923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rotWithShape="1">
          <a:blip r:embed="rId2"/>
          <a:srcRect l="483" t="6827" r="14920" b="28436"/>
          <a:stretch/>
        </p:blipFill>
        <p:spPr>
          <a:xfrm>
            <a:off x="3116730" y="1781176"/>
            <a:ext cx="5833041" cy="2417792"/>
          </a:xfrm>
          <a:prstGeom prst="rect">
            <a:avLst/>
          </a:prstGeom>
          <a:ln>
            <a:solidFill>
              <a:srgbClr val="115A9F"/>
            </a:solidFill>
          </a:ln>
        </p:spPr>
      </p:pic>
      <p:sp>
        <p:nvSpPr>
          <p:cNvPr id="16" name="ZoneTexte 15"/>
          <p:cNvSpPr txBox="1"/>
          <p:nvPr/>
        </p:nvSpPr>
        <p:spPr>
          <a:xfrm rot="10800000" flipV="1">
            <a:off x="135729" y="1815220"/>
            <a:ext cx="2395797"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Dans les 24 heures, vous recevrez un e-mail à l’adresse que vous avez mentionnée</a:t>
            </a:r>
          </a:p>
        </p:txBody>
      </p:sp>
      <p:pic>
        <p:nvPicPr>
          <p:cNvPr id="17" name="Image 16"/>
          <p:cNvPicPr>
            <a:picLocks noChangeAspect="1"/>
          </p:cNvPicPr>
          <p:nvPr/>
        </p:nvPicPr>
        <p:blipFill rotWithShape="1">
          <a:blip r:embed="rId3"/>
          <a:srcRect l="647" t="17939" r="33610" b="26760"/>
          <a:stretch/>
        </p:blipFill>
        <p:spPr>
          <a:xfrm>
            <a:off x="4373559" y="3463956"/>
            <a:ext cx="6813553" cy="3105150"/>
          </a:xfrm>
          <a:prstGeom prst="rect">
            <a:avLst/>
          </a:prstGeom>
          <a:solidFill>
            <a:srgbClr val="FF0000"/>
          </a:solidFill>
          <a:ln>
            <a:solidFill>
              <a:srgbClr val="115A9F"/>
            </a:solidFill>
          </a:ln>
        </p:spPr>
      </p:pic>
      <p:sp>
        <p:nvSpPr>
          <p:cNvPr id="18" name="ZoneTexte 17"/>
          <p:cNvSpPr txBox="1"/>
          <p:nvPr/>
        </p:nvSpPr>
        <p:spPr>
          <a:xfrm rot="10800000" flipV="1">
            <a:off x="431264" y="4684471"/>
            <a:ext cx="2100263"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Cliquez sur le lien pour activer votre compte </a:t>
            </a:r>
          </a:p>
        </p:txBody>
      </p:sp>
      <p:pic>
        <p:nvPicPr>
          <p:cNvPr id="21" name="Image 20"/>
          <p:cNvPicPr>
            <a:picLocks noChangeAspect="1"/>
          </p:cNvPicPr>
          <p:nvPr/>
        </p:nvPicPr>
        <p:blipFill rotWithShape="1">
          <a:blip r:embed="rId3"/>
          <a:srcRect l="15805" t="41852" r="42286" b="55476"/>
          <a:stretch/>
        </p:blipFill>
        <p:spPr>
          <a:xfrm>
            <a:off x="5364641" y="4785195"/>
            <a:ext cx="5584346" cy="192882"/>
          </a:xfrm>
          <a:prstGeom prst="rect">
            <a:avLst/>
          </a:prstGeom>
          <a:ln w="19050">
            <a:noFill/>
          </a:ln>
          <a:effectLst>
            <a:glow rad="63500">
              <a:srgbClr val="FF0000">
                <a:alpha val="40000"/>
              </a:srgbClr>
            </a:glow>
          </a:effectLst>
        </p:spPr>
      </p:pic>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50335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135729" y="3067194"/>
            <a:ext cx="2395797" cy="1077218"/>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Saisissez votre </a:t>
            </a:r>
            <a:r>
              <a:rPr lang="fr-FR" sz="1600" dirty="0" smtClean="0"/>
              <a:t>e-mail</a:t>
            </a:r>
            <a:r>
              <a:rPr lang="fr-FR" sz="1600" dirty="0"/>
              <a:t>, créez votre mot de passe et confirmez la création de votre compte</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Image 2">
            <a:extLst>
              <a:ext uri="{FF2B5EF4-FFF2-40B4-BE49-F238E27FC236}">
                <a16:creationId xmlns:a16="http://schemas.microsoft.com/office/drawing/2014/main" id="{872A7EE4-0842-BB25-5A9D-A775453D3B29}"/>
              </a:ext>
            </a:extLst>
          </p:cNvPr>
          <p:cNvPicPr>
            <a:picLocks noChangeAspect="1"/>
          </p:cNvPicPr>
          <p:nvPr/>
        </p:nvPicPr>
        <p:blipFill rotWithShape="1">
          <a:blip r:embed="rId4"/>
          <a:srcRect l="13730" t="7466" r="13876" b="6249"/>
          <a:stretch/>
        </p:blipFill>
        <p:spPr>
          <a:xfrm>
            <a:off x="3423004" y="1991169"/>
            <a:ext cx="7283159" cy="4635651"/>
          </a:xfrm>
          <a:prstGeom prst="rect">
            <a:avLst/>
          </a:prstGeom>
          <a:ln>
            <a:solidFill>
              <a:srgbClr val="115A9F"/>
            </a:solidFill>
          </a:ln>
        </p:spPr>
      </p:pic>
      <p:pic>
        <p:nvPicPr>
          <p:cNvPr id="4" name="Image 2">
            <a:extLst>
              <a:ext uri="{FF2B5EF4-FFF2-40B4-BE49-F238E27FC236}">
                <a16:creationId xmlns:a16="http://schemas.microsoft.com/office/drawing/2014/main" id="{3984E7AA-31DF-5FD7-1522-5E4AA5CADB40}"/>
              </a:ext>
            </a:extLst>
          </p:cNvPr>
          <p:cNvPicPr>
            <a:picLocks noChangeAspect="1"/>
          </p:cNvPicPr>
          <p:nvPr/>
        </p:nvPicPr>
        <p:blipFill rotWithShape="1">
          <a:blip r:embed="rId4"/>
          <a:srcRect l="37986" t="85322" r="39209" b="8894"/>
          <a:stretch/>
        </p:blipFill>
        <p:spPr>
          <a:xfrm>
            <a:off x="5427439" y="6098444"/>
            <a:ext cx="2782962" cy="372796"/>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13684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3869629"/>
            <a:ext cx="2447120"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Connectez vous à l’application</a:t>
            </a:r>
          </a:p>
          <a:p>
            <a:r>
              <a:rPr lang="fr-FR" sz="1600" u="sng" dirty="0"/>
              <a:t>Etudes en France</a:t>
            </a:r>
          </a:p>
          <a:p>
            <a:r>
              <a:rPr lang="fr-FR" sz="1600" dirty="0"/>
              <a:t>en cliquant sur le lien</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11EF47C4-2DAC-8D1C-5511-0283B58CE177}"/>
              </a:ext>
            </a:extLst>
          </p:cNvPr>
          <p:cNvPicPr>
            <a:picLocks noChangeAspect="1"/>
          </p:cNvPicPr>
          <p:nvPr/>
        </p:nvPicPr>
        <p:blipFill rotWithShape="1">
          <a:blip r:embed="rId4"/>
          <a:srcRect l="-1" t="7034" r="32553" b="44801"/>
          <a:stretch/>
        </p:blipFill>
        <p:spPr>
          <a:xfrm>
            <a:off x="3435408" y="2185987"/>
            <a:ext cx="7270755" cy="4256773"/>
          </a:xfrm>
          <a:prstGeom prst="rect">
            <a:avLst/>
          </a:prstGeom>
          <a:ln>
            <a:solidFill>
              <a:srgbClr val="115A9F"/>
            </a:solidFill>
          </a:ln>
        </p:spPr>
      </p:pic>
      <p:pic>
        <p:nvPicPr>
          <p:cNvPr id="4" name="Image 1">
            <a:extLst>
              <a:ext uri="{FF2B5EF4-FFF2-40B4-BE49-F238E27FC236}">
                <a16:creationId xmlns:a16="http://schemas.microsoft.com/office/drawing/2014/main" id="{1A0FDCD2-E45E-5708-46C0-5EBEC2558F0C}"/>
              </a:ext>
            </a:extLst>
          </p:cNvPr>
          <p:cNvPicPr>
            <a:picLocks noChangeAspect="1"/>
          </p:cNvPicPr>
          <p:nvPr/>
        </p:nvPicPr>
        <p:blipFill rotWithShape="1">
          <a:blip r:embed="rId4"/>
          <a:srcRect l="15756" t="44162" r="57250" b="52048"/>
          <a:stretch/>
        </p:blipFill>
        <p:spPr>
          <a:xfrm>
            <a:off x="5122984" y="5393690"/>
            <a:ext cx="3606802" cy="274320"/>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359247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DBCF0B-BFD4-F497-0AB4-4761FACD134A}"/>
              </a:ext>
            </a:extLst>
          </p:cNvPr>
          <p:cNvSpPr/>
          <p:nvPr/>
        </p:nvSpPr>
        <p:spPr>
          <a:xfrm>
            <a:off x="3292297" y="2634600"/>
            <a:ext cx="1120800" cy="1120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t>1</a:t>
            </a:r>
          </a:p>
        </p:txBody>
      </p:sp>
      <p:sp>
        <p:nvSpPr>
          <p:cNvPr id="3" name="Oval 2">
            <a:extLst>
              <a:ext uri="{FF2B5EF4-FFF2-40B4-BE49-F238E27FC236}">
                <a16:creationId xmlns:a16="http://schemas.microsoft.com/office/drawing/2014/main" id="{3C3E3381-75FE-4FD3-865F-0297830371C8}"/>
              </a:ext>
            </a:extLst>
          </p:cNvPr>
          <p:cNvSpPr/>
          <p:nvPr/>
        </p:nvSpPr>
        <p:spPr>
          <a:xfrm>
            <a:off x="4787832" y="2634600"/>
            <a:ext cx="1120800" cy="1120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t>2</a:t>
            </a:r>
          </a:p>
        </p:txBody>
      </p:sp>
      <p:sp>
        <p:nvSpPr>
          <p:cNvPr id="4" name="Oval 3">
            <a:extLst>
              <a:ext uri="{FF2B5EF4-FFF2-40B4-BE49-F238E27FC236}">
                <a16:creationId xmlns:a16="http://schemas.microsoft.com/office/drawing/2014/main" id="{CF4922B7-43EF-01A7-DBEE-914E98CACE19}"/>
              </a:ext>
            </a:extLst>
          </p:cNvPr>
          <p:cNvSpPr/>
          <p:nvPr/>
        </p:nvSpPr>
        <p:spPr>
          <a:xfrm>
            <a:off x="6283367" y="2634600"/>
            <a:ext cx="1120800" cy="11208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solidFill>
                  <a:schemeClr val="accent1">
                    <a:lumMod val="40000"/>
                    <a:lumOff val="60000"/>
                  </a:schemeClr>
                </a:solidFill>
              </a:rPr>
              <a:t>3</a:t>
            </a:r>
          </a:p>
        </p:txBody>
      </p:sp>
      <p:sp>
        <p:nvSpPr>
          <p:cNvPr id="5" name="Oval 4">
            <a:extLst>
              <a:ext uri="{FF2B5EF4-FFF2-40B4-BE49-F238E27FC236}">
                <a16:creationId xmlns:a16="http://schemas.microsoft.com/office/drawing/2014/main" id="{50EECA6D-E016-E973-E561-2EB43542D353}"/>
              </a:ext>
            </a:extLst>
          </p:cNvPr>
          <p:cNvSpPr/>
          <p:nvPr/>
        </p:nvSpPr>
        <p:spPr>
          <a:xfrm>
            <a:off x="7778902" y="2634600"/>
            <a:ext cx="1120800" cy="11208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solidFill>
                  <a:schemeClr val="accent1">
                    <a:lumMod val="40000"/>
                    <a:lumOff val="60000"/>
                  </a:schemeClr>
                </a:solidFill>
              </a:rPr>
              <a:t>4</a:t>
            </a:r>
          </a:p>
        </p:txBody>
      </p:sp>
      <p:cxnSp>
        <p:nvCxnSpPr>
          <p:cNvPr id="8" name="Straight Connector 7">
            <a:extLst>
              <a:ext uri="{FF2B5EF4-FFF2-40B4-BE49-F238E27FC236}">
                <a16:creationId xmlns:a16="http://schemas.microsoft.com/office/drawing/2014/main" id="{B6125F74-9037-3A29-3238-67DC502E3D4C}"/>
              </a:ext>
            </a:extLst>
          </p:cNvPr>
          <p:cNvCxnSpPr>
            <a:cxnSpLocks/>
            <a:stCxn id="2" idx="6"/>
            <a:endCxn id="3" idx="2"/>
          </p:cNvCxnSpPr>
          <p:nvPr/>
        </p:nvCxnSpPr>
        <p:spPr>
          <a:xfrm>
            <a:off x="4413097" y="3195000"/>
            <a:ext cx="3747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95520D-B83A-650F-DAF0-C68F402BAD6D}"/>
              </a:ext>
            </a:extLst>
          </p:cNvPr>
          <p:cNvCxnSpPr>
            <a:cxnSpLocks/>
            <a:stCxn id="3" idx="6"/>
            <a:endCxn id="4" idx="2"/>
          </p:cNvCxnSpPr>
          <p:nvPr/>
        </p:nvCxnSpPr>
        <p:spPr>
          <a:xfrm>
            <a:off x="5908632" y="3195000"/>
            <a:ext cx="374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2A6A95-0711-7AE0-9EE4-1068024F5DBB}"/>
              </a:ext>
            </a:extLst>
          </p:cNvPr>
          <p:cNvCxnSpPr>
            <a:cxnSpLocks/>
            <a:stCxn id="4" idx="6"/>
            <a:endCxn id="5" idx="2"/>
          </p:cNvCxnSpPr>
          <p:nvPr/>
        </p:nvCxnSpPr>
        <p:spPr>
          <a:xfrm>
            <a:off x="7404167" y="3195000"/>
            <a:ext cx="374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6CD5B15-272D-A443-E4C1-25473492DE82}"/>
              </a:ext>
            </a:extLst>
          </p:cNvPr>
          <p:cNvSpPr txBox="1"/>
          <p:nvPr/>
        </p:nvSpPr>
        <p:spPr>
          <a:xfrm>
            <a:off x="4052427" y="3980611"/>
            <a:ext cx="2591610" cy="1323439"/>
          </a:xfrm>
          <a:prstGeom prst="rect">
            <a:avLst/>
          </a:prstGeom>
          <a:noFill/>
        </p:spPr>
        <p:txBody>
          <a:bodyPr wrap="square">
            <a:spAutoFit/>
          </a:bodyPr>
          <a:lstStyle/>
          <a:p>
            <a:pPr algn="ctr"/>
            <a:r>
              <a:rPr lang="fr-FR" sz="2000" dirty="0">
                <a:solidFill>
                  <a:srgbClr val="02519A"/>
                </a:solidFill>
                <a:latin typeface="+mj-lt"/>
              </a:rPr>
              <a:t>Etape 2:</a:t>
            </a:r>
          </a:p>
          <a:p>
            <a:pPr algn="ctr"/>
            <a:r>
              <a:rPr lang="fr-FR" sz="2000" dirty="0">
                <a:solidFill>
                  <a:srgbClr val="02519A"/>
                </a:solidFill>
                <a:latin typeface="+mj-lt"/>
              </a:rPr>
              <a:t>Connectez vous à votre compte </a:t>
            </a:r>
            <a:endParaRPr lang="fr-FR" sz="2000" dirty="0" smtClean="0">
              <a:solidFill>
                <a:srgbClr val="02519A"/>
              </a:solidFill>
              <a:latin typeface="+mj-lt"/>
            </a:endParaRPr>
          </a:p>
          <a:p>
            <a:pPr algn="ctr"/>
            <a:r>
              <a:rPr lang="fr-FR" sz="2000" dirty="0" smtClean="0">
                <a:solidFill>
                  <a:srgbClr val="02519A"/>
                </a:solidFill>
                <a:latin typeface="+mj-lt"/>
              </a:rPr>
              <a:t>Etudes </a:t>
            </a:r>
            <a:r>
              <a:rPr lang="fr-FR" sz="2000" dirty="0">
                <a:solidFill>
                  <a:srgbClr val="02519A"/>
                </a:solidFill>
                <a:latin typeface="+mj-lt"/>
              </a:rPr>
              <a:t>en France</a:t>
            </a:r>
            <a:endParaRPr lang="en-FR" sz="2000" dirty="0"/>
          </a:p>
        </p:txBody>
      </p:sp>
      <p:pic>
        <p:nvPicPr>
          <p:cNvPr id="31" name="Picture 2" descr="ustomer Login Icon #180013 - Free Icons Library">
            <a:extLst>
              <a:ext uri="{FF2B5EF4-FFF2-40B4-BE49-F238E27FC236}">
                <a16:creationId xmlns:a16="http://schemas.microsoft.com/office/drawing/2014/main" id="{400660C6-D86E-501C-6013-7DB270B08A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13">
            <a:extLst>
              <a:ext uri="{FF2B5EF4-FFF2-40B4-BE49-F238E27FC236}">
                <a16:creationId xmlns:a16="http://schemas.microsoft.com/office/drawing/2014/main" id="{124D4E2F-690F-D0C7-0274-66EE3A311B84}"/>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8326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2003959"/>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Cliquez sur</a:t>
            </a:r>
          </a:p>
          <a:p>
            <a:r>
              <a:rPr lang="fr-FR" sz="1600" dirty="0"/>
              <a:t>« Je me connecte »</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Image 1">
            <a:extLst>
              <a:ext uri="{FF2B5EF4-FFF2-40B4-BE49-F238E27FC236}">
                <a16:creationId xmlns:a16="http://schemas.microsoft.com/office/drawing/2014/main" id="{CAE070D0-4E08-724D-7126-6B4179A829DF}"/>
              </a:ext>
            </a:extLst>
          </p:cNvPr>
          <p:cNvPicPr>
            <a:picLocks noChangeAspect="1"/>
          </p:cNvPicPr>
          <p:nvPr/>
        </p:nvPicPr>
        <p:blipFill rotWithShape="1">
          <a:blip r:embed="rId4"/>
          <a:srcRect t="7249" r="-110"/>
          <a:stretch/>
        </p:blipFill>
        <p:spPr>
          <a:xfrm>
            <a:off x="3108327" y="2003959"/>
            <a:ext cx="7531188" cy="4371204"/>
          </a:xfrm>
          <a:prstGeom prst="rect">
            <a:avLst/>
          </a:prstGeom>
        </p:spPr>
      </p:pic>
      <p:pic>
        <p:nvPicPr>
          <p:cNvPr id="7" name="Image 1">
            <a:extLst>
              <a:ext uri="{FF2B5EF4-FFF2-40B4-BE49-F238E27FC236}">
                <a16:creationId xmlns:a16="http://schemas.microsoft.com/office/drawing/2014/main" id="{EC26BE2E-A13F-2B95-60CC-521DBD5A0874}"/>
              </a:ext>
            </a:extLst>
          </p:cNvPr>
          <p:cNvPicPr>
            <a:picLocks noChangeAspect="1"/>
          </p:cNvPicPr>
          <p:nvPr/>
        </p:nvPicPr>
        <p:blipFill rotWithShape="1">
          <a:blip r:embed="rId4"/>
          <a:srcRect l="88218" t="10611" r="2516" b="83076"/>
          <a:stretch/>
        </p:blipFill>
        <p:spPr>
          <a:xfrm>
            <a:off x="9711957" y="2251313"/>
            <a:ext cx="1072836" cy="412678"/>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7094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DBCF0B-BFD4-F497-0AB4-4761FACD134A}"/>
              </a:ext>
            </a:extLst>
          </p:cNvPr>
          <p:cNvSpPr/>
          <p:nvPr/>
        </p:nvSpPr>
        <p:spPr>
          <a:xfrm>
            <a:off x="3292297" y="2634600"/>
            <a:ext cx="1120800" cy="1120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t>1</a:t>
            </a:r>
          </a:p>
        </p:txBody>
      </p:sp>
      <p:sp>
        <p:nvSpPr>
          <p:cNvPr id="3" name="Oval 2">
            <a:extLst>
              <a:ext uri="{FF2B5EF4-FFF2-40B4-BE49-F238E27FC236}">
                <a16:creationId xmlns:a16="http://schemas.microsoft.com/office/drawing/2014/main" id="{3C3E3381-75FE-4FD3-865F-0297830371C8}"/>
              </a:ext>
            </a:extLst>
          </p:cNvPr>
          <p:cNvSpPr/>
          <p:nvPr/>
        </p:nvSpPr>
        <p:spPr>
          <a:xfrm>
            <a:off x="4787832" y="2634600"/>
            <a:ext cx="1120800" cy="1120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t>2</a:t>
            </a:r>
          </a:p>
        </p:txBody>
      </p:sp>
      <p:sp>
        <p:nvSpPr>
          <p:cNvPr id="4" name="Oval 3">
            <a:extLst>
              <a:ext uri="{FF2B5EF4-FFF2-40B4-BE49-F238E27FC236}">
                <a16:creationId xmlns:a16="http://schemas.microsoft.com/office/drawing/2014/main" id="{CF4922B7-43EF-01A7-DBEE-914E98CACE19}"/>
              </a:ext>
            </a:extLst>
          </p:cNvPr>
          <p:cNvSpPr/>
          <p:nvPr/>
        </p:nvSpPr>
        <p:spPr>
          <a:xfrm>
            <a:off x="6283367" y="2634600"/>
            <a:ext cx="1120800" cy="1120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t>3</a:t>
            </a:r>
          </a:p>
        </p:txBody>
      </p:sp>
      <p:sp>
        <p:nvSpPr>
          <p:cNvPr id="5" name="Oval 4">
            <a:extLst>
              <a:ext uri="{FF2B5EF4-FFF2-40B4-BE49-F238E27FC236}">
                <a16:creationId xmlns:a16="http://schemas.microsoft.com/office/drawing/2014/main" id="{50EECA6D-E016-E973-E561-2EB43542D353}"/>
              </a:ext>
            </a:extLst>
          </p:cNvPr>
          <p:cNvSpPr/>
          <p:nvPr/>
        </p:nvSpPr>
        <p:spPr>
          <a:xfrm>
            <a:off x="7778902" y="2634600"/>
            <a:ext cx="1120800" cy="11208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solidFill>
                  <a:schemeClr val="accent1">
                    <a:lumMod val="40000"/>
                    <a:lumOff val="60000"/>
                  </a:schemeClr>
                </a:solidFill>
              </a:rPr>
              <a:t>4</a:t>
            </a:r>
          </a:p>
        </p:txBody>
      </p:sp>
      <p:cxnSp>
        <p:nvCxnSpPr>
          <p:cNvPr id="8" name="Straight Connector 7">
            <a:extLst>
              <a:ext uri="{FF2B5EF4-FFF2-40B4-BE49-F238E27FC236}">
                <a16:creationId xmlns:a16="http://schemas.microsoft.com/office/drawing/2014/main" id="{B6125F74-9037-3A29-3238-67DC502E3D4C}"/>
              </a:ext>
            </a:extLst>
          </p:cNvPr>
          <p:cNvCxnSpPr>
            <a:cxnSpLocks/>
            <a:stCxn id="2" idx="6"/>
            <a:endCxn id="3" idx="2"/>
          </p:cNvCxnSpPr>
          <p:nvPr/>
        </p:nvCxnSpPr>
        <p:spPr>
          <a:xfrm>
            <a:off x="4413097" y="3195000"/>
            <a:ext cx="3747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95520D-B83A-650F-DAF0-C68F402BAD6D}"/>
              </a:ext>
            </a:extLst>
          </p:cNvPr>
          <p:cNvCxnSpPr>
            <a:cxnSpLocks/>
            <a:stCxn id="3" idx="6"/>
            <a:endCxn id="4" idx="2"/>
          </p:cNvCxnSpPr>
          <p:nvPr/>
        </p:nvCxnSpPr>
        <p:spPr>
          <a:xfrm>
            <a:off x="5908632" y="3195000"/>
            <a:ext cx="3747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2A6A95-0711-7AE0-9EE4-1068024F5DBB}"/>
              </a:ext>
            </a:extLst>
          </p:cNvPr>
          <p:cNvCxnSpPr>
            <a:cxnSpLocks/>
            <a:stCxn id="4" idx="6"/>
            <a:endCxn id="5" idx="2"/>
          </p:cNvCxnSpPr>
          <p:nvPr/>
        </p:nvCxnSpPr>
        <p:spPr>
          <a:xfrm>
            <a:off x="7404167" y="3195000"/>
            <a:ext cx="374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6CD5B15-272D-A443-E4C1-25473492DE82}"/>
              </a:ext>
            </a:extLst>
          </p:cNvPr>
          <p:cNvSpPr txBox="1"/>
          <p:nvPr/>
        </p:nvSpPr>
        <p:spPr>
          <a:xfrm>
            <a:off x="5547962" y="3980611"/>
            <a:ext cx="2591610" cy="1015663"/>
          </a:xfrm>
          <a:prstGeom prst="rect">
            <a:avLst/>
          </a:prstGeom>
          <a:noFill/>
        </p:spPr>
        <p:txBody>
          <a:bodyPr wrap="square">
            <a:spAutoFit/>
          </a:bodyPr>
          <a:lstStyle/>
          <a:p>
            <a:pPr algn="ctr"/>
            <a:r>
              <a:rPr lang="fr-FR" sz="2000" dirty="0">
                <a:solidFill>
                  <a:srgbClr val="02519A"/>
                </a:solidFill>
                <a:latin typeface="+mj-lt"/>
              </a:rPr>
              <a:t>Etape 3:</a:t>
            </a:r>
          </a:p>
          <a:p>
            <a:pPr algn="ctr"/>
            <a:r>
              <a:rPr lang="fr-FR" sz="2000" dirty="0">
                <a:solidFill>
                  <a:srgbClr val="02519A"/>
                </a:solidFill>
                <a:latin typeface="+mj-lt"/>
              </a:rPr>
              <a:t>Complétez la partie « Je suis candidat »</a:t>
            </a:r>
            <a:endParaRPr lang="en-FR" sz="2000" dirty="0">
              <a:solidFill>
                <a:srgbClr val="02519A"/>
              </a:solidFill>
              <a:latin typeface="+mj-lt"/>
            </a:endParaRPr>
          </a:p>
        </p:txBody>
      </p:sp>
      <p:pic>
        <p:nvPicPr>
          <p:cNvPr id="31" name="Picture 2" descr="ustomer Login Icon #180013 - Free Icons Library">
            <a:extLst>
              <a:ext uri="{FF2B5EF4-FFF2-40B4-BE49-F238E27FC236}">
                <a16:creationId xmlns:a16="http://schemas.microsoft.com/office/drawing/2014/main" id="{400660C6-D86E-501C-6013-7DB270B08A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13">
            <a:extLst>
              <a:ext uri="{FF2B5EF4-FFF2-40B4-BE49-F238E27FC236}">
                <a16:creationId xmlns:a16="http://schemas.microsoft.com/office/drawing/2014/main" id="{124D4E2F-690F-D0C7-0274-66EE3A311B84}"/>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415398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2563353"/>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Cliquez sur</a:t>
            </a:r>
          </a:p>
          <a:p>
            <a:r>
              <a:rPr lang="fr-FR" sz="1600" dirty="0"/>
              <a:t>« Je suis candidat »</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C956105-9FB5-E3D4-CE7D-7FF91A7DB6F7}"/>
              </a:ext>
            </a:extLst>
          </p:cNvPr>
          <p:cNvGrpSpPr/>
          <p:nvPr/>
        </p:nvGrpSpPr>
        <p:grpSpPr>
          <a:xfrm>
            <a:off x="3196127" y="1840589"/>
            <a:ext cx="7510036" cy="4098739"/>
            <a:chOff x="3108325" y="1840587"/>
            <a:chExt cx="8173964" cy="4345901"/>
          </a:xfrm>
        </p:grpSpPr>
        <p:pic>
          <p:nvPicPr>
            <p:cNvPr id="2" name="Image 1">
              <a:extLst>
                <a:ext uri="{FF2B5EF4-FFF2-40B4-BE49-F238E27FC236}">
                  <a16:creationId xmlns:a16="http://schemas.microsoft.com/office/drawing/2014/main" id="{E212E577-C77B-51C0-DA45-F8CF89B3A108}"/>
                </a:ext>
              </a:extLst>
            </p:cNvPr>
            <p:cNvPicPr>
              <a:picLocks noChangeAspect="1"/>
            </p:cNvPicPr>
            <p:nvPr/>
          </p:nvPicPr>
          <p:blipFill rotWithShape="1">
            <a:blip r:embed="rId4"/>
            <a:srcRect l="1" t="6713" r="17528" b="4568"/>
            <a:stretch/>
          </p:blipFill>
          <p:spPr>
            <a:xfrm>
              <a:off x="3108325" y="1840587"/>
              <a:ext cx="8173964" cy="4345901"/>
            </a:xfrm>
            <a:prstGeom prst="rect">
              <a:avLst/>
            </a:prstGeom>
            <a:ln>
              <a:solidFill>
                <a:srgbClr val="115A9F"/>
              </a:solidFill>
            </a:ln>
          </p:spPr>
        </p:pic>
        <p:pic>
          <p:nvPicPr>
            <p:cNvPr id="5" name="Image 1">
              <a:extLst>
                <a:ext uri="{FF2B5EF4-FFF2-40B4-BE49-F238E27FC236}">
                  <a16:creationId xmlns:a16="http://schemas.microsoft.com/office/drawing/2014/main" id="{0CA57289-ED9E-89D8-FA9B-3B9A2CE055A8}"/>
                </a:ext>
              </a:extLst>
            </p:cNvPr>
            <p:cNvPicPr>
              <a:picLocks noChangeAspect="1"/>
            </p:cNvPicPr>
            <p:nvPr/>
          </p:nvPicPr>
          <p:blipFill rotWithShape="1">
            <a:blip r:embed="rId4"/>
            <a:srcRect l="87085" t="6713" r="148" b="64522"/>
            <a:stretch/>
          </p:blipFill>
          <p:spPr>
            <a:xfrm>
              <a:off x="10016979" y="1840588"/>
              <a:ext cx="1265310" cy="1409050"/>
            </a:xfrm>
            <a:prstGeom prst="rect">
              <a:avLst/>
            </a:prstGeom>
            <a:ln>
              <a:noFill/>
            </a:ln>
          </p:spPr>
        </p:pic>
      </p:grpSp>
      <p:pic>
        <p:nvPicPr>
          <p:cNvPr id="8" name="Image 1">
            <a:extLst>
              <a:ext uri="{FF2B5EF4-FFF2-40B4-BE49-F238E27FC236}">
                <a16:creationId xmlns:a16="http://schemas.microsoft.com/office/drawing/2014/main" id="{A8C45192-9F86-E353-8DFD-4D9B7A06BCA5}"/>
              </a:ext>
            </a:extLst>
          </p:cNvPr>
          <p:cNvPicPr>
            <a:picLocks noChangeAspect="1"/>
          </p:cNvPicPr>
          <p:nvPr/>
        </p:nvPicPr>
        <p:blipFill rotWithShape="1">
          <a:blip r:embed="rId4"/>
          <a:srcRect l="16283" t="25474" r="76762" b="70792"/>
          <a:stretch/>
        </p:blipFill>
        <p:spPr>
          <a:xfrm>
            <a:off x="4539534" y="2588455"/>
            <a:ext cx="1007468" cy="267286"/>
          </a:xfrm>
          <a:prstGeom prst="rect">
            <a:avLst/>
          </a:prstGeom>
          <a:ln w="19050">
            <a:noFill/>
          </a:ln>
          <a:effectLst>
            <a:glow rad="63500">
              <a:srgbClr val="FF0000">
                <a:alpha val="40000"/>
              </a:srgbClr>
            </a:glow>
          </a:effectLst>
        </p:spPr>
      </p:pic>
      <p:sp>
        <p:nvSpPr>
          <p:cNvPr id="17" name="ZoneTexte 16"/>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18794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4017606"/>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Cliquez sur</a:t>
            </a:r>
          </a:p>
          <a:p>
            <a:r>
              <a:rPr lang="fr-FR" sz="1600" dirty="0"/>
              <a:t>« Je saisis mon dossier »</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Image 1">
            <a:extLst>
              <a:ext uri="{FF2B5EF4-FFF2-40B4-BE49-F238E27FC236}">
                <a16:creationId xmlns:a16="http://schemas.microsoft.com/office/drawing/2014/main" id="{A4B84999-7714-7811-54AA-2AA5B2D3EA80}"/>
              </a:ext>
            </a:extLst>
          </p:cNvPr>
          <p:cNvPicPr>
            <a:picLocks noChangeAspect="1"/>
          </p:cNvPicPr>
          <p:nvPr/>
        </p:nvPicPr>
        <p:blipFill rotWithShape="1">
          <a:blip r:embed="rId4"/>
          <a:srcRect t="7004" r="18453" b="12378"/>
          <a:stretch/>
        </p:blipFill>
        <p:spPr>
          <a:xfrm>
            <a:off x="3076486" y="1994183"/>
            <a:ext cx="7629677" cy="4292137"/>
          </a:xfrm>
          <a:prstGeom prst="rect">
            <a:avLst/>
          </a:prstGeom>
          <a:ln>
            <a:solidFill>
              <a:srgbClr val="115A9F"/>
            </a:solidFill>
          </a:ln>
        </p:spPr>
      </p:pic>
      <p:pic>
        <p:nvPicPr>
          <p:cNvPr id="9" name="Image 1">
            <a:extLst>
              <a:ext uri="{FF2B5EF4-FFF2-40B4-BE49-F238E27FC236}">
                <a16:creationId xmlns:a16="http://schemas.microsoft.com/office/drawing/2014/main" id="{1736F052-BCCC-A495-D420-9804766185FF}"/>
              </a:ext>
            </a:extLst>
          </p:cNvPr>
          <p:cNvPicPr>
            <a:picLocks noChangeAspect="1"/>
          </p:cNvPicPr>
          <p:nvPr/>
        </p:nvPicPr>
        <p:blipFill rotWithShape="1">
          <a:blip r:embed="rId4"/>
          <a:srcRect l="15417" t="50055" r="67822" b="46303"/>
          <a:stretch/>
        </p:blipFill>
        <p:spPr>
          <a:xfrm>
            <a:off x="4487478" y="4171868"/>
            <a:ext cx="2324308" cy="276250"/>
          </a:xfrm>
          <a:prstGeom prst="rect">
            <a:avLst/>
          </a:prstGeom>
          <a:ln w="19050">
            <a:noFill/>
          </a:ln>
          <a:effectLst>
            <a:glow rad="63500">
              <a:srgbClr val="FF0000">
                <a:alpha val="40000"/>
              </a:srgbClr>
            </a:glow>
          </a:effectLst>
        </p:spPr>
      </p:pic>
      <p:sp>
        <p:nvSpPr>
          <p:cNvPr id="10" name="ZoneTexte 15">
            <a:extLst>
              <a:ext uri="{FF2B5EF4-FFF2-40B4-BE49-F238E27FC236}">
                <a16:creationId xmlns:a16="http://schemas.microsoft.com/office/drawing/2014/main" id="{B2797555-9F46-D94B-D9F6-ED08519B9D1A}"/>
              </a:ext>
            </a:extLst>
          </p:cNvPr>
          <p:cNvSpPr txBox="1"/>
          <p:nvPr/>
        </p:nvSpPr>
        <p:spPr>
          <a:xfrm rot="10800000" flipV="1">
            <a:off x="84406" y="1705092"/>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Vous allez maintenant créer votre dossier</a:t>
            </a:r>
          </a:p>
        </p:txBody>
      </p:sp>
      <p:sp>
        <p:nvSpPr>
          <p:cNvPr id="17" name="ZoneTexte 16"/>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308261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3810912"/>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Cliquez </a:t>
            </a:r>
            <a:r>
              <a:rPr lang="fr-FR" sz="1600" dirty="0" smtClean="0"/>
              <a:t>sur </a:t>
            </a:r>
            <a:r>
              <a:rPr lang="fr-FR" sz="1600" dirty="0"/>
              <a:t>« Je saisis mes informations personnelles »</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D5B3479-67B2-8213-85D4-97EE55B025A5}"/>
              </a:ext>
            </a:extLst>
          </p:cNvPr>
          <p:cNvPicPr>
            <a:picLocks noChangeAspect="1"/>
          </p:cNvPicPr>
          <p:nvPr/>
        </p:nvPicPr>
        <p:blipFill rotWithShape="1">
          <a:blip r:embed="rId4"/>
          <a:srcRect t="6676" r="15771"/>
          <a:stretch/>
        </p:blipFill>
        <p:spPr>
          <a:xfrm>
            <a:off x="2948299" y="1783963"/>
            <a:ext cx="7757864" cy="4638675"/>
          </a:xfrm>
          <a:prstGeom prst="rect">
            <a:avLst/>
          </a:prstGeom>
          <a:ln>
            <a:solidFill>
              <a:srgbClr val="115A9F"/>
            </a:solidFill>
          </a:ln>
        </p:spPr>
      </p:pic>
      <p:pic>
        <p:nvPicPr>
          <p:cNvPr id="7" name="Image 1">
            <a:extLst>
              <a:ext uri="{FF2B5EF4-FFF2-40B4-BE49-F238E27FC236}">
                <a16:creationId xmlns:a16="http://schemas.microsoft.com/office/drawing/2014/main" id="{8688F070-1F22-7F8C-0386-9B3A2C961BE3}"/>
              </a:ext>
            </a:extLst>
          </p:cNvPr>
          <p:cNvPicPr>
            <a:picLocks noChangeAspect="1"/>
          </p:cNvPicPr>
          <p:nvPr/>
        </p:nvPicPr>
        <p:blipFill rotWithShape="1">
          <a:blip r:embed="rId4"/>
          <a:srcRect l="17238" t="49937" r="54828" b="44969"/>
          <a:stretch/>
        </p:blipFill>
        <p:spPr>
          <a:xfrm>
            <a:off x="4445705" y="3944089"/>
            <a:ext cx="3431888" cy="318422"/>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13864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3901962"/>
            <a:ext cx="2447120" cy="86177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Téléchargez une photo en cliquant sur</a:t>
            </a:r>
          </a:p>
          <a:p>
            <a:r>
              <a:rPr lang="fr-FR" sz="1600" dirty="0"/>
              <a:t>« Modifier ma photo »</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Image 1">
            <a:extLst>
              <a:ext uri="{FF2B5EF4-FFF2-40B4-BE49-F238E27FC236}">
                <a16:creationId xmlns:a16="http://schemas.microsoft.com/office/drawing/2014/main" id="{04E15FD9-490E-2C89-5B37-7EF36401C40A}"/>
              </a:ext>
            </a:extLst>
          </p:cNvPr>
          <p:cNvPicPr>
            <a:picLocks noChangeAspect="1"/>
          </p:cNvPicPr>
          <p:nvPr/>
        </p:nvPicPr>
        <p:blipFill rotWithShape="1">
          <a:blip r:embed="rId4"/>
          <a:srcRect l="16580" t="5932" r="17313"/>
          <a:stretch/>
        </p:blipFill>
        <p:spPr>
          <a:xfrm>
            <a:off x="3108325" y="1604781"/>
            <a:ext cx="7597838" cy="4473364"/>
          </a:xfrm>
          <a:prstGeom prst="rect">
            <a:avLst/>
          </a:prstGeom>
          <a:ln>
            <a:solidFill>
              <a:srgbClr val="115A9F"/>
            </a:solidFill>
          </a:ln>
        </p:spPr>
      </p:pic>
      <p:pic>
        <p:nvPicPr>
          <p:cNvPr id="5" name="Image 6">
            <a:extLst>
              <a:ext uri="{FF2B5EF4-FFF2-40B4-BE49-F238E27FC236}">
                <a16:creationId xmlns:a16="http://schemas.microsoft.com/office/drawing/2014/main" id="{77D5D5FD-CB7A-423E-4EB2-F3E51AC79AAC}"/>
              </a:ext>
            </a:extLst>
          </p:cNvPr>
          <p:cNvPicPr>
            <a:picLocks noChangeAspect="1"/>
          </p:cNvPicPr>
          <p:nvPr/>
        </p:nvPicPr>
        <p:blipFill rotWithShape="1">
          <a:blip r:embed="rId5"/>
          <a:srcRect l="18622" t="38016" r="18251"/>
          <a:stretch/>
        </p:blipFill>
        <p:spPr>
          <a:xfrm>
            <a:off x="3628829" y="4671514"/>
            <a:ext cx="3632113" cy="1680049"/>
          </a:xfrm>
          <a:prstGeom prst="rect">
            <a:avLst/>
          </a:prstGeom>
          <a:ln>
            <a:solidFill>
              <a:srgbClr val="115A9F"/>
            </a:solidFill>
          </a:ln>
        </p:spPr>
      </p:pic>
      <p:pic>
        <p:nvPicPr>
          <p:cNvPr id="6" name="Image 1">
            <a:extLst>
              <a:ext uri="{FF2B5EF4-FFF2-40B4-BE49-F238E27FC236}">
                <a16:creationId xmlns:a16="http://schemas.microsoft.com/office/drawing/2014/main" id="{9F513B52-7154-B36D-4C7E-632B3AB47FDD}"/>
              </a:ext>
            </a:extLst>
          </p:cNvPr>
          <p:cNvPicPr>
            <a:picLocks noChangeAspect="1"/>
          </p:cNvPicPr>
          <p:nvPr/>
        </p:nvPicPr>
        <p:blipFill rotWithShape="1">
          <a:blip r:embed="rId4"/>
          <a:srcRect l="64476" t="91156" r="21879" b="2780"/>
          <a:stretch/>
        </p:blipFill>
        <p:spPr>
          <a:xfrm>
            <a:off x="7619535" y="5648178"/>
            <a:ext cx="1612754" cy="353598"/>
          </a:xfrm>
          <a:prstGeom prst="rect">
            <a:avLst/>
          </a:prstGeom>
          <a:ln w="19050">
            <a:noFill/>
          </a:ln>
          <a:effectLst>
            <a:glow rad="63500">
              <a:srgbClr val="FF0000">
                <a:alpha val="40000"/>
              </a:srgbClr>
            </a:glow>
          </a:effectLst>
        </p:spPr>
      </p:pic>
      <p:sp>
        <p:nvSpPr>
          <p:cNvPr id="17" name="ZoneTexte 16"/>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49566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402288" y="177939"/>
            <a:ext cx="9157791" cy="830997"/>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dirty="0" smtClean="0">
                <a:solidFill>
                  <a:srgbClr val="02519A"/>
                </a:solidFill>
              </a:rPr>
              <a:t>I. La </a:t>
            </a:r>
            <a:r>
              <a:rPr lang="fr-FR" dirty="0" smtClean="0">
                <a:solidFill>
                  <a:srgbClr val="02519A"/>
                </a:solidFill>
              </a:rPr>
              <a:t>procédure de </a:t>
            </a:r>
            <a:r>
              <a:rPr lang="fr-FR" dirty="0">
                <a:solidFill>
                  <a:srgbClr val="02519A"/>
                </a:solidFill>
              </a:rPr>
              <a:t>dispense </a:t>
            </a:r>
            <a:r>
              <a:rPr lang="fr-FR" dirty="0" smtClean="0">
                <a:solidFill>
                  <a:srgbClr val="02519A"/>
                </a:solidFill>
              </a:rPr>
              <a:t>d’études en </a:t>
            </a:r>
            <a:r>
              <a:rPr lang="fr-FR" dirty="0">
                <a:solidFill>
                  <a:srgbClr val="02519A"/>
                </a:solidFill>
              </a:rPr>
              <a:t>médecine, maïeutique, odontologie et pharmacie (MMOP)</a:t>
            </a:r>
          </a:p>
        </p:txBody>
      </p:sp>
      <p:sp>
        <p:nvSpPr>
          <p:cNvPr id="12" name="ZoneTexte 11"/>
          <p:cNvSpPr txBox="1"/>
          <p:nvPr/>
        </p:nvSpPr>
        <p:spPr>
          <a:xfrm>
            <a:off x="2461846" y="2179382"/>
            <a:ext cx="7723471" cy="1631216"/>
          </a:xfrm>
          <a:prstGeom prst="rect">
            <a:avLst/>
          </a:prstGeom>
          <a:noFill/>
        </p:spPr>
        <p:txBody>
          <a:bodyPr wrap="square" rtlCol="0">
            <a:spAutoFit/>
          </a:bodyPr>
          <a:lstStyle/>
          <a:p>
            <a:pPr marL="342900" marR="8890" lvl="0" indent="-342900" algn="just" fontAlgn="auto">
              <a:lnSpc>
                <a:spcPct val="100000"/>
              </a:lnSpc>
              <a:spcBef>
                <a:spcPts val="100"/>
              </a:spcBef>
              <a:buClr>
                <a:srgbClr val="FF0000"/>
              </a:buClr>
              <a:buSzPct val="80000"/>
              <a:buFont typeface="Arial" panose="020B0604020202020204" pitchFamily="34" charset="0"/>
              <a:buChar char="•"/>
              <a:defRPr/>
            </a:pPr>
            <a:r>
              <a:rPr lang="fr-FR" sz="2000" spc="-50" dirty="0" smtClean="0">
                <a:solidFill>
                  <a:srgbClr val="02519A"/>
                </a:solidFill>
                <a:latin typeface="+mj-lt"/>
                <a:cs typeface="Microsoft Sans Serif" panose="020B0604020202020204" pitchFamily="34" charset="0"/>
              </a:rPr>
              <a:t>La procédure de « dispense d’études » </a:t>
            </a:r>
            <a:r>
              <a:rPr lang="fr-FR" sz="2000" spc="-50" dirty="0">
                <a:solidFill>
                  <a:srgbClr val="02519A"/>
                </a:solidFill>
                <a:latin typeface="+mj-lt"/>
                <a:cs typeface="Microsoft Sans Serif" panose="020B0604020202020204" pitchFamily="34" charset="0"/>
              </a:rPr>
              <a:t>en médecine, maïeutique, odontologie et pharmacie (MMOP</a:t>
            </a:r>
            <a:r>
              <a:rPr lang="fr-FR" sz="2000" spc="-50" dirty="0" smtClean="0">
                <a:solidFill>
                  <a:srgbClr val="02519A"/>
                </a:solidFill>
                <a:latin typeface="+mj-lt"/>
                <a:cs typeface="Microsoft Sans Serif" panose="020B0604020202020204" pitchFamily="34" charset="0"/>
              </a:rPr>
              <a:t>) concerne les étudiants titulaires ou en préparation d’un diplôme en santé extra-communautaire permettant l’exercice de la profession dans le pays concerné et souhaitant intégrer des études en santé en France.</a:t>
            </a:r>
            <a:endParaRPr lang="fr-FR" sz="2000" spc="-50" dirty="0">
              <a:solidFill>
                <a:srgbClr val="02519A"/>
              </a:solidFill>
              <a:latin typeface="+mj-lt"/>
              <a:cs typeface="Microsoft Sans Serif" panose="020B0604020202020204" pitchFamily="34" charset="0"/>
            </a:endParaRPr>
          </a:p>
        </p:txBody>
      </p:sp>
      <p:pic>
        <p:nvPicPr>
          <p:cNvPr id="4" name="Picture 1" descr="V:\pves\Espaces\Ligne graphique Carré Noir\pictos_charte_cf\pictos\CAMPUS_FRANCE__PICTO_CHARTE_20170322\CAMPUS_FRANCE__PICTO_CHARTE_20170322_PNG\CAMPUS_FRANCE__PICTO_CHARTE_20170322-02.png">
            <a:extLst>
              <a:ext uri="{FF2B5EF4-FFF2-40B4-BE49-F238E27FC236}">
                <a16:creationId xmlns:a16="http://schemas.microsoft.com/office/drawing/2014/main" id="{467EE3CA-03BE-4F17-D8CD-B2014D9D10B6}"/>
              </a:ext>
            </a:extLst>
          </p:cNvPr>
          <p:cNvPicPr>
            <a:picLocks noChangeAspect="1" noChangeArrowheads="1"/>
          </p:cNvPicPr>
          <p:nvPr/>
        </p:nvPicPr>
        <p:blipFill rotWithShape="1">
          <a:blip r:embed="rId2" cstate="print">
            <a:duotone>
              <a:prstClr val="black"/>
              <a:srgbClr val="02519A">
                <a:tint val="45000"/>
                <a:satMod val="400000"/>
              </a:srgbClr>
            </a:duotone>
            <a:alphaModFix/>
            <a:extLst>
              <a:ext uri="{BEBA8EAE-BF5A-486C-A8C5-ECC9F3942E4B}">
                <a14:imgProps xmlns:a14="http://schemas.microsoft.com/office/drawing/2010/main">
                  <a14:imgLayer r:embed="rId3">
                    <a14:imgEffect>
                      <a14:colorTemperature colorTemp="11500"/>
                    </a14:imgEffect>
                    <a14:imgEffect>
                      <a14:brightnessContrast bright="-18000" contrast="-55000"/>
                    </a14:imgEffect>
                  </a14:imgLayer>
                </a14:imgProps>
              </a:ext>
              <a:ext uri="{28A0092B-C50C-407E-A947-70E740481C1C}">
                <a14:useLocalDpi xmlns:a14="http://schemas.microsoft.com/office/drawing/2010/main"/>
              </a:ext>
            </a:extLst>
          </a:blip>
          <a:srcRect l="27835" t="7941" r="26425" b="10141"/>
          <a:stretch/>
        </p:blipFill>
        <p:spPr bwMode="auto">
          <a:xfrm>
            <a:off x="200846" y="2015384"/>
            <a:ext cx="1767222" cy="322879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descr="loud round icons - Vector stencils library">
            <a:extLst>
              <a:ext uri="{FF2B5EF4-FFF2-40B4-BE49-F238E27FC236}">
                <a16:creationId xmlns:a16="http://schemas.microsoft.com/office/drawing/2014/main" id="{B4FCC5C5-E3EB-90F1-2360-ADB78C54DB0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10706163" y="264893"/>
            <a:ext cx="900238" cy="9002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13">
            <a:extLst>
              <a:ext uri="{FF2B5EF4-FFF2-40B4-BE49-F238E27FC236}">
                <a16:creationId xmlns:a16="http://schemas.microsoft.com/office/drawing/2014/main" id="{0C1D34B8-F226-1300-C766-8F994AEAF8D5}"/>
              </a:ext>
            </a:extLst>
          </p:cNvPr>
          <p:cNvCxnSpPr>
            <a:cxnSpLocks/>
          </p:cNvCxnSpPr>
          <p:nvPr/>
        </p:nvCxnSpPr>
        <p:spPr>
          <a:xfrm flipH="1">
            <a:off x="2302525" y="997482"/>
            <a:ext cx="840363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67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rot="10800000" flipV="1">
            <a:off x="84406" y="2721930"/>
            <a:ext cx="2447120"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Téléchargez une pièce d’identité en cliquant sur « Justificatifs »</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DB0AC614-C808-1969-A7CA-285D2BC28716}"/>
              </a:ext>
            </a:extLst>
          </p:cNvPr>
          <p:cNvPicPr>
            <a:picLocks noChangeAspect="1"/>
          </p:cNvPicPr>
          <p:nvPr/>
        </p:nvPicPr>
        <p:blipFill rotWithShape="1">
          <a:blip r:embed="rId4"/>
          <a:srcRect l="16732" t="17422" r="17803" b="5116"/>
          <a:stretch/>
        </p:blipFill>
        <p:spPr>
          <a:xfrm>
            <a:off x="3108325" y="1432850"/>
            <a:ext cx="7597838" cy="4366244"/>
          </a:xfrm>
          <a:prstGeom prst="rect">
            <a:avLst/>
          </a:prstGeom>
          <a:ln>
            <a:solidFill>
              <a:srgbClr val="115A9F"/>
            </a:solidFill>
          </a:ln>
        </p:spPr>
      </p:pic>
      <p:pic>
        <p:nvPicPr>
          <p:cNvPr id="8" name="Image 10">
            <a:extLst>
              <a:ext uri="{FF2B5EF4-FFF2-40B4-BE49-F238E27FC236}">
                <a16:creationId xmlns:a16="http://schemas.microsoft.com/office/drawing/2014/main" id="{0568EFAA-58D4-9BA3-1275-0F72D5AB8E2F}"/>
              </a:ext>
            </a:extLst>
          </p:cNvPr>
          <p:cNvPicPr>
            <a:picLocks noChangeAspect="1"/>
          </p:cNvPicPr>
          <p:nvPr/>
        </p:nvPicPr>
        <p:blipFill>
          <a:blip r:embed="rId5"/>
          <a:stretch>
            <a:fillRect/>
          </a:stretch>
        </p:blipFill>
        <p:spPr>
          <a:xfrm>
            <a:off x="4026450" y="3491150"/>
            <a:ext cx="4824656" cy="2704832"/>
          </a:xfrm>
          <a:prstGeom prst="rect">
            <a:avLst/>
          </a:prstGeom>
          <a:ln>
            <a:solidFill>
              <a:srgbClr val="115A9F"/>
            </a:solidFill>
          </a:ln>
        </p:spPr>
      </p:pic>
      <p:sp>
        <p:nvSpPr>
          <p:cNvPr id="10" name="ZoneTexte 15">
            <a:extLst>
              <a:ext uri="{FF2B5EF4-FFF2-40B4-BE49-F238E27FC236}">
                <a16:creationId xmlns:a16="http://schemas.microsoft.com/office/drawing/2014/main" id="{A71A6550-A2EB-3B6F-5D34-30DBA1230F45}"/>
              </a:ext>
            </a:extLst>
          </p:cNvPr>
          <p:cNvSpPr txBox="1"/>
          <p:nvPr/>
        </p:nvSpPr>
        <p:spPr>
          <a:xfrm rot="10800000" flipV="1">
            <a:off x="84406" y="1739338"/>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Vérifiez  vos informations en cliquant sur « Modifier »</a:t>
            </a:r>
          </a:p>
        </p:txBody>
      </p:sp>
      <p:sp>
        <p:nvSpPr>
          <p:cNvPr id="14" name="ZoneTexte 15">
            <a:extLst>
              <a:ext uri="{FF2B5EF4-FFF2-40B4-BE49-F238E27FC236}">
                <a16:creationId xmlns:a16="http://schemas.microsoft.com/office/drawing/2014/main" id="{E492BDD0-E6FE-CB6B-6B05-6D7CF16BC600}"/>
              </a:ext>
            </a:extLst>
          </p:cNvPr>
          <p:cNvSpPr txBox="1"/>
          <p:nvPr/>
        </p:nvSpPr>
        <p:spPr>
          <a:xfrm rot="10800000" flipV="1">
            <a:off x="84406" y="4983354"/>
            <a:ext cx="2447120"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Une fois votre pièce d’identité </a:t>
            </a:r>
            <a:r>
              <a:rPr lang="fr-FR" sz="1600" dirty="0" smtClean="0"/>
              <a:t>téléchargée, </a:t>
            </a:r>
            <a:r>
              <a:rPr lang="fr-FR" sz="1600" dirty="0"/>
              <a:t>cliquez sur « Fermer »</a:t>
            </a:r>
          </a:p>
        </p:txBody>
      </p:sp>
      <p:pic>
        <p:nvPicPr>
          <p:cNvPr id="15" name="Image 1">
            <a:extLst>
              <a:ext uri="{FF2B5EF4-FFF2-40B4-BE49-F238E27FC236}">
                <a16:creationId xmlns:a16="http://schemas.microsoft.com/office/drawing/2014/main" id="{1A680475-0B35-6623-15B5-EFB3BC16D0E9}"/>
              </a:ext>
            </a:extLst>
          </p:cNvPr>
          <p:cNvPicPr>
            <a:picLocks noChangeAspect="1"/>
          </p:cNvPicPr>
          <p:nvPr/>
        </p:nvPicPr>
        <p:blipFill rotWithShape="1">
          <a:blip r:embed="rId4"/>
          <a:srcRect l="71509" t="27742" r="18592" b="67587"/>
          <a:stretch/>
        </p:blipFill>
        <p:spPr>
          <a:xfrm>
            <a:off x="8324396" y="1994619"/>
            <a:ext cx="942535" cy="263237"/>
          </a:xfrm>
          <a:prstGeom prst="rect">
            <a:avLst/>
          </a:prstGeom>
          <a:ln w="19050">
            <a:noFill/>
          </a:ln>
          <a:effectLst>
            <a:glow rad="63500">
              <a:srgbClr val="FF0000">
                <a:alpha val="40000"/>
              </a:srgbClr>
            </a:glow>
          </a:effectLst>
        </p:spPr>
      </p:pic>
      <p:pic>
        <p:nvPicPr>
          <p:cNvPr id="17" name="Image 10">
            <a:extLst>
              <a:ext uri="{FF2B5EF4-FFF2-40B4-BE49-F238E27FC236}">
                <a16:creationId xmlns:a16="http://schemas.microsoft.com/office/drawing/2014/main" id="{6FA4203E-682D-F539-F9CC-ECC9AAD16D50}"/>
              </a:ext>
            </a:extLst>
          </p:cNvPr>
          <p:cNvPicPr>
            <a:picLocks noChangeAspect="1"/>
          </p:cNvPicPr>
          <p:nvPr/>
        </p:nvPicPr>
        <p:blipFill rotWithShape="1">
          <a:blip r:embed="rId5"/>
          <a:srcRect l="44106" t="80094" r="43902" b="12625"/>
          <a:stretch/>
        </p:blipFill>
        <p:spPr>
          <a:xfrm>
            <a:off x="5951791" y="5632002"/>
            <a:ext cx="764018" cy="260084"/>
          </a:xfrm>
          <a:prstGeom prst="rect">
            <a:avLst/>
          </a:prstGeom>
          <a:ln w="19050">
            <a:noFill/>
          </a:ln>
          <a:effectLst>
            <a:glow rad="63500">
              <a:srgbClr val="FF0000">
                <a:alpha val="40000"/>
              </a:srgbClr>
            </a:glow>
          </a:effectLst>
        </p:spPr>
      </p:pic>
      <p:pic>
        <p:nvPicPr>
          <p:cNvPr id="18" name="Image 1">
            <a:extLst>
              <a:ext uri="{FF2B5EF4-FFF2-40B4-BE49-F238E27FC236}">
                <a16:creationId xmlns:a16="http://schemas.microsoft.com/office/drawing/2014/main" id="{2E12F29F-206C-B4E1-90E5-07BFE2F61E3B}"/>
              </a:ext>
            </a:extLst>
          </p:cNvPr>
          <p:cNvPicPr>
            <a:picLocks noChangeAspect="1"/>
          </p:cNvPicPr>
          <p:nvPr/>
        </p:nvPicPr>
        <p:blipFill rotWithShape="1">
          <a:blip r:embed="rId4"/>
          <a:srcRect l="71435" t="33209" r="18666" b="62923"/>
          <a:stretch/>
        </p:blipFill>
        <p:spPr>
          <a:xfrm>
            <a:off x="8314005" y="2353207"/>
            <a:ext cx="942535" cy="218049"/>
          </a:xfrm>
          <a:prstGeom prst="rect">
            <a:avLst/>
          </a:prstGeom>
          <a:ln w="19050">
            <a:noFill/>
          </a:ln>
          <a:effectLst>
            <a:glow rad="63500">
              <a:srgbClr val="FF0000">
                <a:alpha val="40000"/>
              </a:srgbClr>
            </a:glow>
          </a:effectLst>
        </p:spPr>
      </p:pic>
      <p:sp>
        <p:nvSpPr>
          <p:cNvPr id="20" name="ZoneTexte 19"/>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3486179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ZoneTexte 15">
            <a:extLst>
              <a:ext uri="{FF2B5EF4-FFF2-40B4-BE49-F238E27FC236}">
                <a16:creationId xmlns:a16="http://schemas.microsoft.com/office/drawing/2014/main" id="{A71A6550-A2EB-3B6F-5D34-30DBA1230F45}"/>
              </a:ext>
            </a:extLst>
          </p:cNvPr>
          <p:cNvSpPr txBox="1"/>
          <p:nvPr/>
        </p:nvSpPr>
        <p:spPr>
          <a:xfrm rot="10800000" flipV="1">
            <a:off x="84406" y="1600840"/>
            <a:ext cx="2447120" cy="86177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La section doit afficher la mention « </a:t>
            </a:r>
            <a:r>
              <a:rPr lang="fr-FR" sz="1600" dirty="0">
                <a:solidFill>
                  <a:srgbClr val="00B050"/>
                </a:solidFill>
              </a:rPr>
              <a:t>Complet </a:t>
            </a:r>
            <a:r>
              <a:rPr lang="fr-FR" sz="1600" dirty="0"/>
              <a:t>», </a:t>
            </a:r>
          </a:p>
          <a:p>
            <a:r>
              <a:rPr lang="fr-FR" sz="1600" dirty="0"/>
              <a:t>en vert! </a:t>
            </a:r>
          </a:p>
        </p:txBody>
      </p:sp>
      <p:pic>
        <p:nvPicPr>
          <p:cNvPr id="3" name="Image 1">
            <a:extLst>
              <a:ext uri="{FF2B5EF4-FFF2-40B4-BE49-F238E27FC236}">
                <a16:creationId xmlns:a16="http://schemas.microsoft.com/office/drawing/2014/main" id="{CEF2C266-2371-3B9A-4DE0-9FB16D74F7AF}"/>
              </a:ext>
            </a:extLst>
          </p:cNvPr>
          <p:cNvPicPr>
            <a:picLocks noChangeAspect="1"/>
          </p:cNvPicPr>
          <p:nvPr/>
        </p:nvPicPr>
        <p:blipFill rotWithShape="1">
          <a:blip r:embed="rId4"/>
          <a:srcRect l="14800" t="6240" r="15752" b="5588"/>
          <a:stretch/>
        </p:blipFill>
        <p:spPr>
          <a:xfrm>
            <a:off x="2971592" y="1631418"/>
            <a:ext cx="7597838" cy="4457700"/>
          </a:xfrm>
          <a:prstGeom prst="rect">
            <a:avLst/>
          </a:prstGeom>
          <a:ln>
            <a:solidFill>
              <a:srgbClr val="115A9F"/>
            </a:solidFill>
          </a:ln>
        </p:spPr>
      </p:pic>
      <p:pic>
        <p:nvPicPr>
          <p:cNvPr id="5" name="Image 1">
            <a:extLst>
              <a:ext uri="{FF2B5EF4-FFF2-40B4-BE49-F238E27FC236}">
                <a16:creationId xmlns:a16="http://schemas.microsoft.com/office/drawing/2014/main" id="{BB785719-A9BA-279A-6A07-7371DA30E909}"/>
              </a:ext>
            </a:extLst>
          </p:cNvPr>
          <p:cNvPicPr>
            <a:picLocks noChangeAspect="1"/>
          </p:cNvPicPr>
          <p:nvPr/>
        </p:nvPicPr>
        <p:blipFill rotWithShape="1">
          <a:blip r:embed="rId4"/>
          <a:srcRect l="16990" t="27194" r="75598" b="68142"/>
          <a:stretch/>
        </p:blipFill>
        <p:spPr>
          <a:xfrm>
            <a:off x="3331392" y="2636472"/>
            <a:ext cx="1146040" cy="378189"/>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717317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ZoneTexte 15">
            <a:extLst>
              <a:ext uri="{FF2B5EF4-FFF2-40B4-BE49-F238E27FC236}">
                <a16:creationId xmlns:a16="http://schemas.microsoft.com/office/drawing/2014/main" id="{A71A6550-A2EB-3B6F-5D34-30DBA1230F45}"/>
              </a:ext>
            </a:extLst>
          </p:cNvPr>
          <p:cNvSpPr txBox="1"/>
          <p:nvPr/>
        </p:nvSpPr>
        <p:spPr>
          <a:xfrm rot="10800000" flipV="1">
            <a:off x="84406" y="2895559"/>
            <a:ext cx="2447120"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Complétez la partie « Coordonnées » en cliquant sur « Modifier »</a:t>
            </a:r>
          </a:p>
        </p:txBody>
      </p:sp>
      <p:pic>
        <p:nvPicPr>
          <p:cNvPr id="2" name="Image 1">
            <a:extLst>
              <a:ext uri="{FF2B5EF4-FFF2-40B4-BE49-F238E27FC236}">
                <a16:creationId xmlns:a16="http://schemas.microsoft.com/office/drawing/2014/main" id="{1983064B-065D-567B-3FD3-68E58E662051}"/>
              </a:ext>
            </a:extLst>
          </p:cNvPr>
          <p:cNvPicPr>
            <a:picLocks noChangeAspect="1"/>
          </p:cNvPicPr>
          <p:nvPr/>
        </p:nvPicPr>
        <p:blipFill rotWithShape="1">
          <a:blip r:embed="rId4"/>
          <a:srcRect l="16107" t="6698" r="16678" b="4973"/>
          <a:stretch/>
        </p:blipFill>
        <p:spPr>
          <a:xfrm>
            <a:off x="3135730" y="1863057"/>
            <a:ext cx="7570433" cy="4229101"/>
          </a:xfrm>
          <a:prstGeom prst="rect">
            <a:avLst/>
          </a:prstGeom>
          <a:ln>
            <a:solidFill>
              <a:srgbClr val="115A9F"/>
            </a:solidFill>
          </a:ln>
        </p:spPr>
      </p:pic>
      <p:pic>
        <p:nvPicPr>
          <p:cNvPr id="6" name="Image 7">
            <a:extLst>
              <a:ext uri="{FF2B5EF4-FFF2-40B4-BE49-F238E27FC236}">
                <a16:creationId xmlns:a16="http://schemas.microsoft.com/office/drawing/2014/main" id="{6D1E2941-C19C-D0EB-FE89-D78445B7EFBC}"/>
              </a:ext>
            </a:extLst>
          </p:cNvPr>
          <p:cNvPicPr>
            <a:picLocks noChangeAspect="1"/>
          </p:cNvPicPr>
          <p:nvPr/>
        </p:nvPicPr>
        <p:blipFill rotWithShape="1">
          <a:blip r:embed="rId5"/>
          <a:srcRect l="13060" r="11959"/>
          <a:stretch/>
        </p:blipFill>
        <p:spPr>
          <a:xfrm>
            <a:off x="4544492" y="3977608"/>
            <a:ext cx="3797838" cy="2462971"/>
          </a:xfrm>
          <a:prstGeom prst="rect">
            <a:avLst/>
          </a:prstGeom>
          <a:ln>
            <a:solidFill>
              <a:srgbClr val="115A9F"/>
            </a:solidFill>
          </a:ln>
        </p:spPr>
      </p:pic>
      <p:sp>
        <p:nvSpPr>
          <p:cNvPr id="8" name="ZoneTexte 15">
            <a:extLst>
              <a:ext uri="{FF2B5EF4-FFF2-40B4-BE49-F238E27FC236}">
                <a16:creationId xmlns:a16="http://schemas.microsoft.com/office/drawing/2014/main" id="{ABE40DDB-3A42-998D-C217-F132C278B2A5}"/>
              </a:ext>
            </a:extLst>
          </p:cNvPr>
          <p:cNvSpPr txBox="1"/>
          <p:nvPr/>
        </p:nvSpPr>
        <p:spPr>
          <a:xfrm rot="10800000" flipV="1">
            <a:off x="84406" y="5031916"/>
            <a:ext cx="244712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Puis cliquez sur « Enregistrer »</a:t>
            </a:r>
          </a:p>
        </p:txBody>
      </p:sp>
      <p:pic>
        <p:nvPicPr>
          <p:cNvPr id="9" name="Image 1">
            <a:extLst>
              <a:ext uri="{FF2B5EF4-FFF2-40B4-BE49-F238E27FC236}">
                <a16:creationId xmlns:a16="http://schemas.microsoft.com/office/drawing/2014/main" id="{0B85F0D8-6A92-9EB2-EE62-9CD68E8864BB}"/>
              </a:ext>
            </a:extLst>
          </p:cNvPr>
          <p:cNvPicPr>
            <a:picLocks noChangeAspect="1"/>
          </p:cNvPicPr>
          <p:nvPr/>
        </p:nvPicPr>
        <p:blipFill rotWithShape="1">
          <a:blip r:embed="rId4"/>
          <a:srcRect l="72035" t="35560" r="18999" b="58024"/>
          <a:stretch/>
        </p:blipFill>
        <p:spPr>
          <a:xfrm>
            <a:off x="8425967" y="3214686"/>
            <a:ext cx="1236042" cy="428628"/>
          </a:xfrm>
          <a:prstGeom prst="rect">
            <a:avLst/>
          </a:prstGeom>
          <a:ln w="19050">
            <a:noFill/>
          </a:ln>
          <a:effectLst>
            <a:glow rad="63500">
              <a:srgbClr val="FF0000">
                <a:alpha val="40000"/>
              </a:srgbClr>
            </a:glow>
          </a:effectLst>
        </p:spPr>
      </p:pic>
      <p:pic>
        <p:nvPicPr>
          <p:cNvPr id="12" name="Image 7">
            <a:extLst>
              <a:ext uri="{FF2B5EF4-FFF2-40B4-BE49-F238E27FC236}">
                <a16:creationId xmlns:a16="http://schemas.microsoft.com/office/drawing/2014/main" id="{46C66B80-7A8F-EDB2-AB46-C9DE499CDB5B}"/>
              </a:ext>
            </a:extLst>
          </p:cNvPr>
          <p:cNvPicPr>
            <a:picLocks noChangeAspect="1"/>
          </p:cNvPicPr>
          <p:nvPr/>
        </p:nvPicPr>
        <p:blipFill rotWithShape="1">
          <a:blip r:embed="rId5"/>
          <a:srcRect l="41623" t="83496" r="48786" b="10123"/>
          <a:stretch/>
        </p:blipFill>
        <p:spPr>
          <a:xfrm>
            <a:off x="5869906" y="6000750"/>
            <a:ext cx="790324" cy="255692"/>
          </a:xfrm>
          <a:prstGeom prst="rect">
            <a:avLst/>
          </a:prstGeom>
          <a:ln w="19050">
            <a:noFill/>
          </a:ln>
          <a:effectLst>
            <a:glow rad="63500">
              <a:srgbClr val="FF0000">
                <a:alpha val="40000"/>
              </a:srgbClr>
            </a:glow>
          </a:effectLst>
        </p:spPr>
      </p:pic>
      <p:sp>
        <p:nvSpPr>
          <p:cNvPr id="18" name="ZoneTexte 17"/>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56561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ZoneTexte 15">
            <a:extLst>
              <a:ext uri="{FF2B5EF4-FFF2-40B4-BE49-F238E27FC236}">
                <a16:creationId xmlns:a16="http://schemas.microsoft.com/office/drawing/2014/main" id="{ABE40DDB-3A42-998D-C217-F132C278B2A5}"/>
              </a:ext>
            </a:extLst>
          </p:cNvPr>
          <p:cNvSpPr txBox="1"/>
          <p:nvPr/>
        </p:nvSpPr>
        <p:spPr>
          <a:xfrm rot="10800000" flipV="1">
            <a:off x="84406" y="3358294"/>
            <a:ext cx="2447120"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Complétez la partie « Statut Particulier »  en cliquant sur « Modifier »</a:t>
            </a:r>
          </a:p>
        </p:txBody>
      </p:sp>
      <p:pic>
        <p:nvPicPr>
          <p:cNvPr id="3" name="Image 1">
            <a:extLst>
              <a:ext uri="{FF2B5EF4-FFF2-40B4-BE49-F238E27FC236}">
                <a16:creationId xmlns:a16="http://schemas.microsoft.com/office/drawing/2014/main" id="{98621EAB-50D9-0989-6CF8-194CA8FFAA7A}"/>
              </a:ext>
            </a:extLst>
          </p:cNvPr>
          <p:cNvPicPr>
            <a:picLocks noChangeAspect="1"/>
          </p:cNvPicPr>
          <p:nvPr/>
        </p:nvPicPr>
        <p:blipFill rotWithShape="1">
          <a:blip r:embed="rId4"/>
          <a:srcRect l="16370" t="8249" r="17285" b="39251"/>
          <a:stretch/>
        </p:blipFill>
        <p:spPr>
          <a:xfrm>
            <a:off x="3176692" y="2258128"/>
            <a:ext cx="7529471" cy="2667000"/>
          </a:xfrm>
          <a:prstGeom prst="rect">
            <a:avLst/>
          </a:prstGeom>
          <a:ln>
            <a:solidFill>
              <a:srgbClr val="115A9F"/>
            </a:solidFill>
          </a:ln>
        </p:spPr>
      </p:pic>
      <p:pic>
        <p:nvPicPr>
          <p:cNvPr id="5" name="Image 1">
            <a:extLst>
              <a:ext uri="{FF2B5EF4-FFF2-40B4-BE49-F238E27FC236}">
                <a16:creationId xmlns:a16="http://schemas.microsoft.com/office/drawing/2014/main" id="{EEBBCF2A-790C-3527-3715-5C2607C6C1A5}"/>
              </a:ext>
            </a:extLst>
          </p:cNvPr>
          <p:cNvPicPr>
            <a:picLocks noChangeAspect="1"/>
          </p:cNvPicPr>
          <p:nvPr/>
        </p:nvPicPr>
        <p:blipFill rotWithShape="1">
          <a:blip r:embed="rId4"/>
          <a:srcRect l="72246" t="31321" r="19299" b="62351"/>
          <a:stretch/>
        </p:blipFill>
        <p:spPr>
          <a:xfrm>
            <a:off x="8203791" y="3382780"/>
            <a:ext cx="1030312" cy="417696"/>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5491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ZoneTexte 15">
            <a:extLst>
              <a:ext uri="{FF2B5EF4-FFF2-40B4-BE49-F238E27FC236}">
                <a16:creationId xmlns:a16="http://schemas.microsoft.com/office/drawing/2014/main" id="{ABE40DDB-3A42-998D-C217-F132C278B2A5}"/>
              </a:ext>
            </a:extLst>
          </p:cNvPr>
          <p:cNvSpPr txBox="1"/>
          <p:nvPr/>
        </p:nvSpPr>
        <p:spPr>
          <a:xfrm rot="10800000" flipV="1">
            <a:off x="289168" y="3371392"/>
            <a:ext cx="2657231" cy="2062103"/>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Sélectionnez </a:t>
            </a:r>
            <a:r>
              <a:rPr lang="fr-FR" sz="1600" dirty="0" smtClean="0"/>
              <a:t>le cas qui vous concerne.</a:t>
            </a:r>
          </a:p>
          <a:p>
            <a:r>
              <a:rPr lang="fr-FR" sz="1600" dirty="0" smtClean="0"/>
              <a:t>Si vous êtes titulaire d’un bac français de l’année 2021-2022-2023 sélectionnez</a:t>
            </a:r>
          </a:p>
          <a:p>
            <a:r>
              <a:rPr lang="fr-FR" sz="1600" dirty="0" smtClean="0"/>
              <a:t> « Bac français de l’année en cours ou Bac français de moins de 4 ans »</a:t>
            </a:r>
            <a:endParaRPr lang="fr-FR" sz="1600" dirty="0"/>
          </a:p>
        </p:txBody>
      </p:sp>
      <p:pic>
        <p:nvPicPr>
          <p:cNvPr id="3" name="Image 1">
            <a:extLst>
              <a:ext uri="{FF2B5EF4-FFF2-40B4-BE49-F238E27FC236}">
                <a16:creationId xmlns:a16="http://schemas.microsoft.com/office/drawing/2014/main" id="{DC5D92E1-7B3D-7FD3-C83B-00CCB59526F7}"/>
              </a:ext>
            </a:extLst>
          </p:cNvPr>
          <p:cNvPicPr>
            <a:picLocks noChangeAspect="1"/>
          </p:cNvPicPr>
          <p:nvPr/>
        </p:nvPicPr>
        <p:blipFill rotWithShape="1">
          <a:blip r:embed="rId4"/>
          <a:srcRect l="12791" t="7226" r="12886" b="5419"/>
          <a:stretch/>
        </p:blipFill>
        <p:spPr>
          <a:xfrm>
            <a:off x="3108325" y="1714500"/>
            <a:ext cx="7597838" cy="3838575"/>
          </a:xfrm>
          <a:prstGeom prst="rect">
            <a:avLst/>
          </a:prstGeom>
          <a:ln>
            <a:solidFill>
              <a:srgbClr val="115A9F"/>
            </a:solidFill>
          </a:ln>
        </p:spPr>
      </p:pic>
      <p:pic>
        <p:nvPicPr>
          <p:cNvPr id="17" name="Image 1">
            <a:extLst>
              <a:ext uri="{FF2B5EF4-FFF2-40B4-BE49-F238E27FC236}">
                <a16:creationId xmlns:a16="http://schemas.microsoft.com/office/drawing/2014/main" id="{5BC7565A-DC4A-3BE0-8A6B-89B2E1149747}"/>
              </a:ext>
            </a:extLst>
          </p:cNvPr>
          <p:cNvPicPr>
            <a:picLocks noChangeAspect="1"/>
          </p:cNvPicPr>
          <p:nvPr/>
        </p:nvPicPr>
        <p:blipFill rotWithShape="1">
          <a:blip r:embed="rId4"/>
          <a:srcRect l="20278" t="61024" r="19875" b="36499"/>
          <a:stretch/>
        </p:blipFill>
        <p:spPr>
          <a:xfrm>
            <a:off x="3672114" y="4077538"/>
            <a:ext cx="4942116" cy="110810"/>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397933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ZoneTexte 15">
            <a:extLst>
              <a:ext uri="{FF2B5EF4-FFF2-40B4-BE49-F238E27FC236}">
                <a16:creationId xmlns:a16="http://schemas.microsoft.com/office/drawing/2014/main" id="{ABE40DDB-3A42-998D-C217-F132C278B2A5}"/>
              </a:ext>
            </a:extLst>
          </p:cNvPr>
          <p:cNvSpPr txBox="1"/>
          <p:nvPr/>
        </p:nvSpPr>
        <p:spPr>
          <a:xfrm rot="10800000" flipV="1">
            <a:off x="84406" y="4140773"/>
            <a:ext cx="2447120" cy="1323439"/>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Si vous n’êtes dans aucun des cas mentionnés, cochez la mention « Je ne suis dans aucun des cas mentionnés ci-dessous »</a:t>
            </a:r>
          </a:p>
        </p:txBody>
      </p:sp>
      <p:pic>
        <p:nvPicPr>
          <p:cNvPr id="2" name="Image 1">
            <a:extLst>
              <a:ext uri="{FF2B5EF4-FFF2-40B4-BE49-F238E27FC236}">
                <a16:creationId xmlns:a16="http://schemas.microsoft.com/office/drawing/2014/main" id="{CF7CAFB9-ABCC-576B-37C9-6F7439FA337B}"/>
              </a:ext>
            </a:extLst>
          </p:cNvPr>
          <p:cNvPicPr>
            <a:picLocks noChangeAspect="1"/>
          </p:cNvPicPr>
          <p:nvPr/>
        </p:nvPicPr>
        <p:blipFill rotWithShape="1">
          <a:blip r:embed="rId4"/>
          <a:srcRect l="11563" t="8962" r="11786" b="9670"/>
          <a:stretch/>
        </p:blipFill>
        <p:spPr>
          <a:xfrm>
            <a:off x="3108326" y="1683542"/>
            <a:ext cx="7597838" cy="4381501"/>
          </a:xfrm>
          <a:prstGeom prst="rect">
            <a:avLst/>
          </a:prstGeom>
          <a:ln>
            <a:solidFill>
              <a:srgbClr val="115A9F"/>
            </a:solidFill>
          </a:ln>
        </p:spPr>
      </p:pic>
      <p:pic>
        <p:nvPicPr>
          <p:cNvPr id="5" name="Image 1">
            <a:extLst>
              <a:ext uri="{FF2B5EF4-FFF2-40B4-BE49-F238E27FC236}">
                <a16:creationId xmlns:a16="http://schemas.microsoft.com/office/drawing/2014/main" id="{7DE29209-BBB3-D517-3D81-1A820976FD0F}"/>
              </a:ext>
            </a:extLst>
          </p:cNvPr>
          <p:cNvPicPr>
            <a:picLocks noChangeAspect="1"/>
          </p:cNvPicPr>
          <p:nvPr/>
        </p:nvPicPr>
        <p:blipFill rotWithShape="1">
          <a:blip r:embed="rId4"/>
          <a:srcRect l="18860" t="61497" r="58647" b="33462"/>
          <a:stretch/>
        </p:blipFill>
        <p:spPr>
          <a:xfrm>
            <a:off x="3539295" y="4471988"/>
            <a:ext cx="3177466" cy="385762"/>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517483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ZoneTexte 15">
            <a:extLst>
              <a:ext uri="{FF2B5EF4-FFF2-40B4-BE49-F238E27FC236}">
                <a16:creationId xmlns:a16="http://schemas.microsoft.com/office/drawing/2014/main" id="{ABE40DDB-3A42-998D-C217-F132C278B2A5}"/>
              </a:ext>
            </a:extLst>
          </p:cNvPr>
          <p:cNvSpPr txBox="1"/>
          <p:nvPr/>
        </p:nvSpPr>
        <p:spPr>
          <a:xfrm rot="10800000" flipV="1">
            <a:off x="84406" y="2536448"/>
            <a:ext cx="2447120" cy="86177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Téléchargez votre CV en cliquant sur</a:t>
            </a:r>
          </a:p>
          <a:p>
            <a:r>
              <a:rPr lang="fr-FR" sz="1600" dirty="0"/>
              <a:t>« Choisir un Fichier »</a:t>
            </a:r>
          </a:p>
        </p:txBody>
      </p:sp>
      <p:pic>
        <p:nvPicPr>
          <p:cNvPr id="4" name="Image 3">
            <a:extLst>
              <a:ext uri="{FF2B5EF4-FFF2-40B4-BE49-F238E27FC236}">
                <a16:creationId xmlns:a16="http://schemas.microsoft.com/office/drawing/2014/main" id="{7574C763-95FE-AD39-BE4B-539D8F90F47E}"/>
              </a:ext>
            </a:extLst>
          </p:cNvPr>
          <p:cNvPicPr>
            <a:picLocks noChangeAspect="1"/>
          </p:cNvPicPr>
          <p:nvPr/>
        </p:nvPicPr>
        <p:blipFill rotWithShape="1">
          <a:blip r:embed="rId4"/>
          <a:srcRect l="12882" t="6841" r="14446" b="6503"/>
          <a:stretch/>
        </p:blipFill>
        <p:spPr>
          <a:xfrm>
            <a:off x="3108325" y="2006607"/>
            <a:ext cx="7597838" cy="3572649"/>
          </a:xfrm>
          <a:prstGeom prst="rect">
            <a:avLst/>
          </a:prstGeom>
          <a:ln>
            <a:solidFill>
              <a:srgbClr val="115A9F"/>
            </a:solidFill>
          </a:ln>
        </p:spPr>
      </p:pic>
      <p:pic>
        <p:nvPicPr>
          <p:cNvPr id="6" name="Image 3">
            <a:extLst>
              <a:ext uri="{FF2B5EF4-FFF2-40B4-BE49-F238E27FC236}">
                <a16:creationId xmlns:a16="http://schemas.microsoft.com/office/drawing/2014/main" id="{4DD8C756-A5B9-28D9-F546-886440D76453}"/>
              </a:ext>
            </a:extLst>
          </p:cNvPr>
          <p:cNvPicPr>
            <a:picLocks noChangeAspect="1"/>
          </p:cNvPicPr>
          <p:nvPr/>
        </p:nvPicPr>
        <p:blipFill rotWithShape="1">
          <a:blip r:embed="rId4"/>
          <a:srcRect l="17627" t="28288" r="74207" b="67207"/>
          <a:stretch/>
        </p:blipFill>
        <p:spPr>
          <a:xfrm>
            <a:off x="3311552" y="2805707"/>
            <a:ext cx="1081664" cy="323256"/>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01571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ZoneTexte 15">
            <a:extLst>
              <a:ext uri="{FF2B5EF4-FFF2-40B4-BE49-F238E27FC236}">
                <a16:creationId xmlns:a16="http://schemas.microsoft.com/office/drawing/2014/main" id="{ABE40DDB-3A42-998D-C217-F132C278B2A5}"/>
              </a:ext>
            </a:extLst>
          </p:cNvPr>
          <p:cNvSpPr txBox="1"/>
          <p:nvPr/>
        </p:nvSpPr>
        <p:spPr>
          <a:xfrm rot="10800000" flipV="1">
            <a:off x="84406" y="2305615"/>
            <a:ext cx="2447120" cy="1323439"/>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Complétez la section</a:t>
            </a:r>
          </a:p>
          <a:p>
            <a:r>
              <a:rPr lang="fr-FR" sz="1600" dirty="0"/>
              <a:t>« Mon Cursus »</a:t>
            </a:r>
          </a:p>
          <a:p>
            <a:r>
              <a:rPr lang="fr-FR" sz="1600" dirty="0"/>
              <a:t>Dans cette partie vous devez faire apparaitre votre parcours académique</a:t>
            </a:r>
          </a:p>
        </p:txBody>
      </p:sp>
      <p:pic>
        <p:nvPicPr>
          <p:cNvPr id="2" name="Image 1">
            <a:extLst>
              <a:ext uri="{FF2B5EF4-FFF2-40B4-BE49-F238E27FC236}">
                <a16:creationId xmlns:a16="http://schemas.microsoft.com/office/drawing/2014/main" id="{4245693A-BA94-32D5-08D7-572E1F98606F}"/>
              </a:ext>
            </a:extLst>
          </p:cNvPr>
          <p:cNvPicPr>
            <a:picLocks noChangeAspect="1"/>
          </p:cNvPicPr>
          <p:nvPr/>
        </p:nvPicPr>
        <p:blipFill rotWithShape="1">
          <a:blip r:embed="rId4"/>
          <a:srcRect l="14764" t="11335" r="16273" b="53672"/>
          <a:stretch/>
        </p:blipFill>
        <p:spPr>
          <a:xfrm>
            <a:off x="3255947" y="2212181"/>
            <a:ext cx="7450216" cy="2000251"/>
          </a:xfrm>
          <a:prstGeom prst="rect">
            <a:avLst/>
          </a:prstGeom>
          <a:ln>
            <a:solidFill>
              <a:srgbClr val="115A9F"/>
            </a:solidFill>
          </a:ln>
        </p:spPr>
      </p:pic>
      <p:sp>
        <p:nvSpPr>
          <p:cNvPr id="14" name="ZoneTexte 13"/>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06169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ZoneTexte 15">
            <a:extLst>
              <a:ext uri="{FF2B5EF4-FFF2-40B4-BE49-F238E27FC236}">
                <a16:creationId xmlns:a16="http://schemas.microsoft.com/office/drawing/2014/main" id="{ED19F6AF-8273-6FF0-4DAC-0A0B99061E72}"/>
              </a:ext>
            </a:extLst>
          </p:cNvPr>
          <p:cNvSpPr txBox="1"/>
          <p:nvPr/>
        </p:nvSpPr>
        <p:spPr>
          <a:xfrm rot="10800000" flipV="1">
            <a:off x="517793" y="1024249"/>
            <a:ext cx="1018837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smtClean="0"/>
              <a:t>Dans mon cursus vous </a:t>
            </a:r>
            <a:r>
              <a:rPr lang="fr-FR" sz="1600" dirty="0"/>
              <a:t>devez faire apparaître votre année de Bac </a:t>
            </a:r>
            <a:r>
              <a:rPr lang="fr-FR" sz="1600" dirty="0" smtClean="0"/>
              <a:t>,vos </a:t>
            </a:r>
            <a:r>
              <a:rPr lang="fr-FR" sz="1600" dirty="0"/>
              <a:t>années </a:t>
            </a:r>
            <a:r>
              <a:rPr lang="fr-FR" sz="1600" dirty="0" smtClean="0"/>
              <a:t>universitaires et les attestations.</a:t>
            </a:r>
          </a:p>
          <a:p>
            <a:endParaRPr lang="fr-FR" sz="1600" dirty="0"/>
          </a:p>
        </p:txBody>
      </p:sp>
      <p:sp>
        <p:nvSpPr>
          <p:cNvPr id="24" name="ZoneTexte 15">
            <a:extLst>
              <a:ext uri="{FF2B5EF4-FFF2-40B4-BE49-F238E27FC236}">
                <a16:creationId xmlns:a16="http://schemas.microsoft.com/office/drawing/2014/main" id="{19454584-049E-CE3B-1150-F37D2942E94B}"/>
              </a:ext>
            </a:extLst>
          </p:cNvPr>
          <p:cNvSpPr txBox="1"/>
          <p:nvPr/>
        </p:nvSpPr>
        <p:spPr>
          <a:xfrm rot="10800000" flipV="1">
            <a:off x="306512" y="1356451"/>
            <a:ext cx="2447120" cy="1077218"/>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Pour l’année du Bac , sélectionnez « un Bac ou équivalent »,  puis cliquez sur « Ajouter »</a:t>
            </a:r>
          </a:p>
        </p:txBody>
      </p:sp>
      <p:sp>
        <p:nvSpPr>
          <p:cNvPr id="25" name="ZoneTexte 15">
            <a:extLst>
              <a:ext uri="{FF2B5EF4-FFF2-40B4-BE49-F238E27FC236}">
                <a16:creationId xmlns:a16="http://schemas.microsoft.com/office/drawing/2014/main" id="{9882C3C8-305A-DC79-DFB6-F0B90BF46587}"/>
              </a:ext>
            </a:extLst>
          </p:cNvPr>
          <p:cNvSpPr txBox="1"/>
          <p:nvPr/>
        </p:nvSpPr>
        <p:spPr>
          <a:xfrm rot="10800000" flipV="1">
            <a:off x="329693" y="2149227"/>
            <a:ext cx="2447120" cy="427809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endParaRPr lang="fr-FR" sz="1600" dirty="0" smtClean="0"/>
          </a:p>
          <a:p>
            <a:r>
              <a:rPr lang="fr-FR" sz="1600" dirty="0" smtClean="0"/>
              <a:t>Pour </a:t>
            </a:r>
            <a:r>
              <a:rPr lang="fr-FR" sz="1600" dirty="0"/>
              <a:t>les années universitaires, sélectionnez « une année d’étude supérieure », puis cliquez sur « Ajouter </a:t>
            </a:r>
            <a:r>
              <a:rPr lang="fr-FR" sz="1600" dirty="0" smtClean="0"/>
              <a:t>»</a:t>
            </a:r>
          </a:p>
          <a:p>
            <a:endParaRPr lang="fr-FR" sz="1600" dirty="0"/>
          </a:p>
          <a:p>
            <a:r>
              <a:rPr lang="fr-FR" sz="1600" dirty="0" smtClean="0"/>
              <a:t>Pour les diplômes déjà obtenus sélectionnez « Diplôme d’études supérieures », puis cliquez sur « Ajouter»</a:t>
            </a:r>
          </a:p>
          <a:p>
            <a:endParaRPr lang="fr-FR" sz="1600" b="1" dirty="0"/>
          </a:p>
          <a:p>
            <a:r>
              <a:rPr lang="fr-FR" sz="1600" b="1" dirty="0" smtClean="0"/>
              <a:t>Cliquez sur Justificatifs pour télécharger les documents  </a:t>
            </a:r>
            <a:endParaRPr lang="fr-FR" sz="1600" b="1" dirty="0" smtClean="0"/>
          </a:p>
          <a:p>
            <a:endParaRPr lang="fr-FR" sz="1600" dirty="0"/>
          </a:p>
          <a:p>
            <a:endParaRPr lang="fr-FR" sz="1600" dirty="0"/>
          </a:p>
        </p:txBody>
      </p:sp>
      <p:sp>
        <p:nvSpPr>
          <p:cNvPr id="26" name="ZoneTexte 25"/>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pic>
        <p:nvPicPr>
          <p:cNvPr id="2" name="Image 1"/>
          <p:cNvPicPr>
            <a:picLocks noChangeAspect="1"/>
          </p:cNvPicPr>
          <p:nvPr/>
        </p:nvPicPr>
        <p:blipFill rotWithShape="1">
          <a:blip r:embed="rId4"/>
          <a:srcRect l="11882" t="7569" r="12848" b="7067"/>
          <a:stretch/>
        </p:blipFill>
        <p:spPr>
          <a:xfrm>
            <a:off x="3375377" y="1622445"/>
            <a:ext cx="6547556" cy="4176889"/>
          </a:xfrm>
          <a:prstGeom prst="rect">
            <a:avLst/>
          </a:prstGeom>
        </p:spPr>
      </p:pic>
    </p:spTree>
    <p:extLst>
      <p:ext uri="{BB962C8B-B14F-4D97-AF65-F5344CB8AC3E}">
        <p14:creationId xmlns:p14="http://schemas.microsoft.com/office/powerpoint/2010/main" val="92767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ZoneTexte 15">
            <a:extLst>
              <a:ext uri="{FF2B5EF4-FFF2-40B4-BE49-F238E27FC236}">
                <a16:creationId xmlns:a16="http://schemas.microsoft.com/office/drawing/2014/main" id="{ED19F6AF-8273-6FF0-4DAC-0A0B99061E72}"/>
              </a:ext>
            </a:extLst>
          </p:cNvPr>
          <p:cNvSpPr txBox="1"/>
          <p:nvPr/>
        </p:nvSpPr>
        <p:spPr>
          <a:xfrm rot="10800000" flipV="1">
            <a:off x="517793" y="1024249"/>
            <a:ext cx="10188370"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smtClean="0"/>
              <a:t>Dans mon cursus vous </a:t>
            </a:r>
            <a:r>
              <a:rPr lang="fr-FR" sz="1600" dirty="0"/>
              <a:t>devez faire apparaître votre année de Bac </a:t>
            </a:r>
            <a:r>
              <a:rPr lang="fr-FR" sz="1600" dirty="0" smtClean="0"/>
              <a:t>,vos </a:t>
            </a:r>
            <a:r>
              <a:rPr lang="fr-FR" sz="1600" dirty="0"/>
              <a:t>années </a:t>
            </a:r>
            <a:r>
              <a:rPr lang="fr-FR" sz="1600" dirty="0" smtClean="0"/>
              <a:t>universitaires et les attestations.</a:t>
            </a:r>
          </a:p>
          <a:p>
            <a:endParaRPr lang="fr-FR" sz="1600" dirty="0"/>
          </a:p>
        </p:txBody>
      </p:sp>
      <p:sp>
        <p:nvSpPr>
          <p:cNvPr id="25" name="ZoneTexte 15">
            <a:extLst>
              <a:ext uri="{FF2B5EF4-FFF2-40B4-BE49-F238E27FC236}">
                <a16:creationId xmlns:a16="http://schemas.microsoft.com/office/drawing/2014/main" id="{9882C3C8-305A-DC79-DFB6-F0B90BF46587}"/>
              </a:ext>
            </a:extLst>
          </p:cNvPr>
          <p:cNvSpPr txBox="1"/>
          <p:nvPr/>
        </p:nvSpPr>
        <p:spPr>
          <a:xfrm rot="10800000" flipV="1">
            <a:off x="327730" y="2156178"/>
            <a:ext cx="2447120" cy="280076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endParaRPr lang="fr-FR" sz="1600" dirty="0" smtClean="0"/>
          </a:p>
          <a:p>
            <a:endParaRPr lang="fr-FR" sz="1600" dirty="0"/>
          </a:p>
          <a:p>
            <a:r>
              <a:rPr lang="fr-FR" sz="1600" dirty="0"/>
              <a:t>Pour tous les autres documents, sélectionnez l’option  « Autre </a:t>
            </a:r>
            <a:r>
              <a:rPr lang="fr-FR" sz="1600" dirty="0" smtClean="0"/>
              <a:t>activité » </a:t>
            </a:r>
            <a:r>
              <a:rPr lang="fr-FR" sz="1600" dirty="0"/>
              <a:t>et insérez vos </a:t>
            </a:r>
            <a:r>
              <a:rPr lang="fr-FR" sz="1600" dirty="0" smtClean="0"/>
              <a:t>attestations sur l’honneur et vos lettres de motivations et recommandation  </a:t>
            </a:r>
            <a:r>
              <a:rPr lang="fr-FR" sz="1600" dirty="0"/>
              <a:t>en cliquant sur « </a:t>
            </a:r>
            <a:r>
              <a:rPr lang="fr-FR" sz="1600" dirty="0" smtClean="0"/>
              <a:t>justificatifs »</a:t>
            </a:r>
            <a:endParaRPr lang="fr-FR" sz="1600" dirty="0"/>
          </a:p>
          <a:p>
            <a:endParaRPr lang="fr-FR" sz="1600" dirty="0"/>
          </a:p>
        </p:txBody>
      </p:sp>
      <p:sp>
        <p:nvSpPr>
          <p:cNvPr id="26" name="ZoneTexte 25"/>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pic>
        <p:nvPicPr>
          <p:cNvPr id="3" name="Image 2"/>
          <p:cNvPicPr>
            <a:picLocks noChangeAspect="1"/>
          </p:cNvPicPr>
          <p:nvPr/>
        </p:nvPicPr>
        <p:blipFill rotWithShape="1">
          <a:blip r:embed="rId4"/>
          <a:srcRect l="10741" t="23655" r="13271" b="28239"/>
          <a:stretch/>
        </p:blipFill>
        <p:spPr>
          <a:xfrm>
            <a:off x="3162609" y="1959124"/>
            <a:ext cx="8445086" cy="3183466"/>
          </a:xfrm>
          <a:prstGeom prst="rect">
            <a:avLst/>
          </a:prstGeom>
        </p:spPr>
      </p:pic>
    </p:spTree>
    <p:extLst>
      <p:ext uri="{BB962C8B-B14F-4D97-AF65-F5344CB8AC3E}">
        <p14:creationId xmlns:p14="http://schemas.microsoft.com/office/powerpoint/2010/main" val="392308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oud round icons - Vector stencils library"/>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10706163" y="264893"/>
            <a:ext cx="900238" cy="90023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026130" y="359788"/>
            <a:ext cx="7354533"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II.  </a:t>
            </a:r>
            <a:r>
              <a:rPr lang="fr-FR" sz="3200" dirty="0">
                <a:solidFill>
                  <a:srgbClr val="02519A"/>
                </a:solidFill>
              </a:rPr>
              <a:t>Les documents requis pour mon dossier</a:t>
            </a:r>
          </a:p>
        </p:txBody>
      </p:sp>
      <p:sp>
        <p:nvSpPr>
          <p:cNvPr id="13" name="ZoneTexte 12"/>
          <p:cNvSpPr txBox="1"/>
          <p:nvPr/>
        </p:nvSpPr>
        <p:spPr>
          <a:xfrm>
            <a:off x="1769765" y="983808"/>
            <a:ext cx="7919690" cy="5342488"/>
          </a:xfrm>
          <a:prstGeom prst="rect">
            <a:avLst/>
          </a:prstGeom>
          <a:noFill/>
        </p:spPr>
        <p:txBody>
          <a:bodyPr wrap="square" rtlCol="0">
            <a:spAutoFit/>
          </a:bodyPr>
          <a:lstStyle/>
          <a:p>
            <a:pPr marL="8890" marR="8890" algn="just">
              <a:spcAft>
                <a:spcPts val="1200"/>
              </a:spcAft>
              <a:buClr>
                <a:srgbClr val="FF0000"/>
              </a:buClr>
              <a:buSzPct val="80000"/>
            </a:pPr>
            <a:r>
              <a:rPr lang="fr-FR" sz="1600" spc="-50" dirty="0">
                <a:solidFill>
                  <a:srgbClr val="02519A"/>
                </a:solidFill>
                <a:latin typeface="+mj-lt"/>
                <a:cs typeface="Microsoft Sans Serif" panose="020B0604020202020204" pitchFamily="34" charset="0"/>
              </a:rPr>
              <a:t>Avant  de </a:t>
            </a:r>
            <a:r>
              <a:rPr lang="fr-FR" sz="1600" spc="-50" dirty="0" smtClean="0">
                <a:solidFill>
                  <a:srgbClr val="02519A"/>
                </a:solidFill>
                <a:latin typeface="+mj-lt"/>
                <a:cs typeface="Microsoft Sans Serif" panose="020B0604020202020204" pitchFamily="34" charset="0"/>
              </a:rPr>
              <a:t>compléter </a:t>
            </a:r>
            <a:r>
              <a:rPr lang="fr-FR" sz="1600" spc="-50" dirty="0">
                <a:solidFill>
                  <a:srgbClr val="02519A"/>
                </a:solidFill>
                <a:latin typeface="+mj-lt"/>
                <a:cs typeface="Microsoft Sans Serif" panose="020B0604020202020204" pitchFamily="34" charset="0"/>
              </a:rPr>
              <a:t>votre dossier de </a:t>
            </a:r>
            <a:r>
              <a:rPr lang="fr-FR" sz="1600" spc="-50" dirty="0" smtClean="0">
                <a:solidFill>
                  <a:srgbClr val="02519A"/>
                </a:solidFill>
                <a:latin typeface="+mj-lt"/>
                <a:cs typeface="Microsoft Sans Serif" panose="020B0604020202020204" pitchFamily="34" charset="0"/>
              </a:rPr>
              <a:t>« dispense », </a:t>
            </a:r>
            <a:r>
              <a:rPr lang="fr-FR" sz="1600" spc="-50" dirty="0">
                <a:solidFill>
                  <a:srgbClr val="02519A"/>
                </a:solidFill>
                <a:latin typeface="+mj-lt"/>
                <a:cs typeface="Microsoft Sans Serif" panose="020B0604020202020204" pitchFamily="34" charset="0"/>
              </a:rPr>
              <a:t>vous </a:t>
            </a:r>
            <a:r>
              <a:rPr lang="fr-FR" sz="1600" spc="-50" dirty="0" smtClean="0">
                <a:solidFill>
                  <a:srgbClr val="02519A"/>
                </a:solidFill>
                <a:latin typeface="+mj-lt"/>
                <a:cs typeface="Microsoft Sans Serif" panose="020B0604020202020204" pitchFamily="34" charset="0"/>
              </a:rPr>
              <a:t>devez </a:t>
            </a:r>
            <a:r>
              <a:rPr lang="fr-FR" sz="1600" spc="-50" dirty="0">
                <a:solidFill>
                  <a:srgbClr val="02519A"/>
                </a:solidFill>
                <a:latin typeface="+mj-lt"/>
                <a:cs typeface="Microsoft Sans Serif" panose="020B0604020202020204" pitchFamily="34" charset="0"/>
              </a:rPr>
              <a:t>rassembler les documents suivants:</a:t>
            </a:r>
          </a:p>
          <a:p>
            <a:pPr marL="351790" marR="8890" indent="-342900" algn="just">
              <a:spcBef>
                <a:spcPts val="100"/>
              </a:spcBef>
              <a:spcAft>
                <a:spcPts val="600"/>
              </a:spcAft>
              <a:buClr>
                <a:srgbClr val="FF0000"/>
              </a:buClr>
              <a:buSzPct val="80000"/>
              <a:buFont typeface="Arial" charset="0"/>
              <a:buChar char="•"/>
            </a:pPr>
            <a:r>
              <a:rPr lang="fr-FR" sz="1600" spc="-50" dirty="0">
                <a:solidFill>
                  <a:srgbClr val="02519A"/>
                </a:solidFill>
                <a:latin typeface="+mj-lt"/>
                <a:cs typeface="Microsoft Sans Serif" panose="020B0604020202020204" pitchFamily="34" charset="0"/>
              </a:rPr>
              <a:t>Une photo d’identité ne dépassant pas 50 ko.</a:t>
            </a:r>
          </a:p>
          <a:p>
            <a:pPr marL="351790" marR="8890" indent="-342900" algn="just">
              <a:spcBef>
                <a:spcPts val="100"/>
              </a:spcBef>
              <a:spcAft>
                <a:spcPts val="600"/>
              </a:spcAft>
              <a:buClr>
                <a:srgbClr val="FF0000"/>
              </a:buClr>
              <a:buSzPct val="80000"/>
              <a:buFont typeface="Arial" charset="0"/>
              <a:buChar char="•"/>
            </a:pPr>
            <a:r>
              <a:rPr lang="fr-FR" sz="1600" spc="-50" dirty="0">
                <a:solidFill>
                  <a:srgbClr val="02519A"/>
                </a:solidFill>
                <a:latin typeface="+mj-lt"/>
                <a:cs typeface="Microsoft Sans Serif" panose="020B0604020202020204" pitchFamily="34" charset="0"/>
              </a:rPr>
              <a:t>Une pièce d’identité en format PNG, JPEG ou PDF ne dépassant pas 300 ko.</a:t>
            </a:r>
          </a:p>
          <a:p>
            <a:pPr marL="351790" marR="8890" indent="-342900" algn="just">
              <a:spcBef>
                <a:spcPts val="100"/>
              </a:spcBef>
              <a:spcAft>
                <a:spcPts val="600"/>
              </a:spcAft>
              <a:buClr>
                <a:srgbClr val="FF0000"/>
              </a:buClr>
              <a:buSzPct val="80000"/>
              <a:buFont typeface="Arial" charset="0"/>
              <a:buChar char="•"/>
            </a:pPr>
            <a:r>
              <a:rPr lang="fr-FR" sz="1600" spc="-50" dirty="0">
                <a:solidFill>
                  <a:srgbClr val="02519A"/>
                </a:solidFill>
                <a:latin typeface="+mj-lt"/>
                <a:cs typeface="Microsoft Sans Serif" panose="020B0604020202020204" pitchFamily="34" charset="0"/>
              </a:rPr>
              <a:t>Votre bac, vos relevés de notes et vos diplômes universitaires validés en format PNG, JPEG ou PDF ne dépassant pas les </a:t>
            </a:r>
            <a:r>
              <a:rPr lang="fr-FR" sz="1600" spc="-50" dirty="0" smtClean="0">
                <a:solidFill>
                  <a:srgbClr val="02519A"/>
                </a:solidFill>
                <a:latin typeface="+mj-lt"/>
                <a:cs typeface="Microsoft Sans Serif" panose="020B0604020202020204" pitchFamily="34" charset="0"/>
              </a:rPr>
              <a:t>300 ko.</a:t>
            </a: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Votre CV en format PDF ne dépassant pas les 300 ko. </a:t>
            </a: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La description du parcours de formation.</a:t>
            </a: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Une attestation sur l’honneur indiquant que vous n’avez pas déposé au cours de la même année universitaire un dossier de candidature pour la même formation dans une autre université.</a:t>
            </a:r>
          </a:p>
          <a:p>
            <a:pPr marL="351790" marR="8890" indent="-342900" algn="just">
              <a:spcBef>
                <a:spcPts val="100"/>
              </a:spcBef>
              <a:spcAft>
                <a:spcPts val="600"/>
              </a:spcAft>
              <a:buClr>
                <a:srgbClr val="FF0000"/>
              </a:buClr>
              <a:buSzPct val="80000"/>
              <a:buFont typeface="Arial" charset="0"/>
              <a:buChar char="•"/>
            </a:pPr>
            <a:r>
              <a:rPr lang="fr-FR" sz="1600" spc="-50" dirty="0">
                <a:solidFill>
                  <a:srgbClr val="02519A"/>
                </a:solidFill>
                <a:latin typeface="+mj-lt"/>
                <a:cs typeface="Microsoft Sans Serif" panose="020B0604020202020204" pitchFamily="34" charset="0"/>
              </a:rPr>
              <a:t>Une attestation sur l’honneur indiquant </a:t>
            </a:r>
            <a:r>
              <a:rPr lang="fr-FR" sz="1600" spc="-50" dirty="0" smtClean="0">
                <a:solidFill>
                  <a:srgbClr val="02519A"/>
                </a:solidFill>
                <a:latin typeface="+mj-lt"/>
                <a:cs typeface="Microsoft Sans Serif" panose="020B0604020202020204" pitchFamily="34" charset="0"/>
              </a:rPr>
              <a:t>le nombre de candidatures antérieures déposées dans une université française et , le cas échéant, le nombre d’inscriptions en première année commune aux études de santé, en première année du premier cycle des études de médecine ou en première année du premier cycle des études de pharmacie.</a:t>
            </a: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Une lettre de motivation.</a:t>
            </a: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Vos lettres </a:t>
            </a:r>
            <a:r>
              <a:rPr lang="fr-FR" sz="1600" spc="-50" dirty="0" smtClean="0">
                <a:solidFill>
                  <a:srgbClr val="02519A"/>
                </a:solidFill>
                <a:latin typeface="+mj-lt"/>
                <a:cs typeface="Microsoft Sans Serif" panose="020B0604020202020204" pitchFamily="34" charset="0"/>
              </a:rPr>
              <a:t>de </a:t>
            </a:r>
            <a:r>
              <a:rPr lang="fr-FR" sz="1600" spc="-50" dirty="0" smtClean="0">
                <a:solidFill>
                  <a:srgbClr val="02519A"/>
                </a:solidFill>
                <a:latin typeface="+mj-lt"/>
                <a:cs typeface="Microsoft Sans Serif" panose="020B0604020202020204" pitchFamily="34" charset="0"/>
              </a:rPr>
              <a:t>recommandation.</a:t>
            </a:r>
            <a:endParaRPr lang="fr-FR" sz="1600" spc="-50" dirty="0" smtClean="0">
              <a:solidFill>
                <a:srgbClr val="02519A"/>
              </a:solidFill>
              <a:latin typeface="+mj-lt"/>
              <a:cs typeface="Microsoft Sans Serif" panose="020B0604020202020204" pitchFamily="34" charset="0"/>
            </a:endParaRP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Vos attestations de stages. </a:t>
            </a:r>
          </a:p>
          <a:p>
            <a:pPr marL="351790" marR="8890" indent="-342900" algn="just">
              <a:spcBef>
                <a:spcPts val="100"/>
              </a:spcBef>
              <a:spcAft>
                <a:spcPts val="600"/>
              </a:spcAft>
              <a:buClr>
                <a:srgbClr val="FF0000"/>
              </a:buClr>
              <a:buSzPct val="80000"/>
              <a:buFont typeface="Arial" charset="0"/>
              <a:buChar char="•"/>
            </a:pPr>
            <a:r>
              <a:rPr lang="fr-FR" sz="1600" spc="-50" dirty="0" smtClean="0">
                <a:solidFill>
                  <a:srgbClr val="02519A"/>
                </a:solidFill>
                <a:latin typeface="+mj-lt"/>
                <a:cs typeface="Microsoft Sans Serif" panose="020B0604020202020204" pitchFamily="34" charset="0"/>
              </a:rPr>
              <a:t>Le  </a:t>
            </a:r>
            <a:r>
              <a:rPr lang="fr-FR" sz="1600" spc="-50" dirty="0">
                <a:solidFill>
                  <a:srgbClr val="02519A"/>
                </a:solidFill>
                <a:latin typeface="+mj-lt"/>
                <a:cs typeface="Microsoft Sans Serif" panose="020B0604020202020204" pitchFamily="34" charset="0"/>
              </a:rPr>
              <a:t>test de français DELF, DALF, </a:t>
            </a:r>
            <a:r>
              <a:rPr lang="fr-FR" sz="1600" spc="-50" dirty="0" smtClean="0">
                <a:solidFill>
                  <a:srgbClr val="02519A"/>
                </a:solidFill>
                <a:latin typeface="+mj-lt"/>
                <a:cs typeface="Microsoft Sans Serif" panose="020B0604020202020204" pitchFamily="34" charset="0"/>
              </a:rPr>
              <a:t>TCF.</a:t>
            </a:r>
          </a:p>
        </p:txBody>
      </p:sp>
      <p:pic>
        <p:nvPicPr>
          <p:cNvPr id="3" name="Picture 1" descr="V:\pves\Espaces\Ligne graphique Carré Noir\pictos_charte_cf\pictos\CAMPUS_FRANCE__PICTO_CHARTE_20170322\CAMPUS_FRANCE__PICTO_CHARTE_20170322_PNG\CAMPUS_FRANCE__PICTO_CHARTE_20170322-02.png">
            <a:extLst>
              <a:ext uri="{FF2B5EF4-FFF2-40B4-BE49-F238E27FC236}">
                <a16:creationId xmlns:a16="http://schemas.microsoft.com/office/drawing/2014/main" id="{FE701ABE-532B-10EE-358A-5493500AB744}"/>
              </a:ext>
            </a:extLst>
          </p:cNvPr>
          <p:cNvPicPr>
            <a:picLocks noChangeAspect="1" noChangeArrowheads="1"/>
          </p:cNvPicPr>
          <p:nvPr/>
        </p:nvPicPr>
        <p:blipFill rotWithShape="1">
          <a:blip r:embed="rId4" cstate="print">
            <a:duotone>
              <a:prstClr val="black"/>
              <a:srgbClr val="02519A">
                <a:tint val="45000"/>
                <a:satMod val="400000"/>
              </a:srgbClr>
            </a:duotone>
            <a:alphaModFix/>
            <a:extLst>
              <a:ext uri="{BEBA8EAE-BF5A-486C-A8C5-ECC9F3942E4B}">
                <a14:imgProps xmlns:a14="http://schemas.microsoft.com/office/drawing/2010/main">
                  <a14:imgLayer r:embed="rId5">
                    <a14:imgEffect>
                      <a14:colorTemperature colorTemp="11500"/>
                    </a14:imgEffect>
                    <a14:imgEffect>
                      <a14:brightnessContrast bright="-18000" contrast="-55000"/>
                    </a14:imgEffect>
                  </a14:imgLayer>
                </a14:imgProps>
              </a:ext>
              <a:ext uri="{28A0092B-C50C-407E-A947-70E740481C1C}">
                <a14:useLocalDpi xmlns:a14="http://schemas.microsoft.com/office/drawing/2010/main"/>
              </a:ext>
            </a:extLst>
          </a:blip>
          <a:srcRect l="27835" t="7941" r="26425" b="10141"/>
          <a:stretch/>
        </p:blipFill>
        <p:spPr bwMode="auto">
          <a:xfrm>
            <a:off x="200846" y="2015384"/>
            <a:ext cx="1767222" cy="322879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 name="Connecteur droit 13">
            <a:extLst>
              <a:ext uri="{FF2B5EF4-FFF2-40B4-BE49-F238E27FC236}">
                <a16:creationId xmlns:a16="http://schemas.microsoft.com/office/drawing/2014/main" id="{A07FAFF9-E3CA-1536-9694-3738B4541849}"/>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542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2" y="1613118"/>
            <a:ext cx="2167324" cy="1815882"/>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Les titulaires d’un bac libanais </a:t>
            </a:r>
          </a:p>
          <a:p>
            <a:r>
              <a:rPr lang="fr-FR" sz="1600" dirty="0"/>
              <a:t>doivent justifier d’un test de français DELF, DALF ou TCF et compléter la section « Mes tests et examens de français »</a:t>
            </a:r>
          </a:p>
        </p:txBody>
      </p:sp>
      <p:pic>
        <p:nvPicPr>
          <p:cNvPr id="2" name="Image 1">
            <a:extLst>
              <a:ext uri="{FF2B5EF4-FFF2-40B4-BE49-F238E27FC236}">
                <a16:creationId xmlns:a16="http://schemas.microsoft.com/office/drawing/2014/main" id="{EA71C4B2-4A83-D1E2-54D0-E319FB1EA76C}"/>
              </a:ext>
            </a:extLst>
          </p:cNvPr>
          <p:cNvPicPr>
            <a:picLocks noChangeAspect="1"/>
          </p:cNvPicPr>
          <p:nvPr/>
        </p:nvPicPr>
        <p:blipFill rotWithShape="1">
          <a:blip r:embed="rId4"/>
          <a:srcRect l="16740" t="31154" r="17847" b="9615"/>
          <a:stretch/>
        </p:blipFill>
        <p:spPr>
          <a:xfrm>
            <a:off x="3108325" y="1707624"/>
            <a:ext cx="7597838" cy="3849763"/>
          </a:xfrm>
          <a:prstGeom prst="rect">
            <a:avLst/>
          </a:prstGeom>
          <a:ln>
            <a:solidFill>
              <a:srgbClr val="115A9F"/>
            </a:solidFill>
          </a:ln>
        </p:spPr>
      </p:pic>
      <p:sp>
        <p:nvSpPr>
          <p:cNvPr id="14" name="ZoneTexte 13"/>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550276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2" y="2281407"/>
            <a:ext cx="2167324"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Sélectionnez le test de français que vous avez </a:t>
            </a:r>
            <a:r>
              <a:rPr lang="fr-FR" sz="1600" dirty="0" smtClean="0"/>
              <a:t>validé</a:t>
            </a:r>
            <a:endParaRPr lang="fr-FR" sz="1600" dirty="0"/>
          </a:p>
        </p:txBody>
      </p:sp>
      <p:pic>
        <p:nvPicPr>
          <p:cNvPr id="3" name="Image 1">
            <a:extLst>
              <a:ext uri="{FF2B5EF4-FFF2-40B4-BE49-F238E27FC236}">
                <a16:creationId xmlns:a16="http://schemas.microsoft.com/office/drawing/2014/main" id="{9FCFD2BC-11B3-7E6F-51DF-F3B9892A97F3}"/>
              </a:ext>
            </a:extLst>
          </p:cNvPr>
          <p:cNvPicPr>
            <a:picLocks noChangeAspect="1"/>
          </p:cNvPicPr>
          <p:nvPr/>
        </p:nvPicPr>
        <p:blipFill rotWithShape="1">
          <a:blip r:embed="rId4"/>
          <a:srcRect l="17790" t="21323" r="18897" b="38958"/>
          <a:stretch/>
        </p:blipFill>
        <p:spPr>
          <a:xfrm>
            <a:off x="3108326" y="2266945"/>
            <a:ext cx="7597838" cy="2758679"/>
          </a:xfrm>
          <a:prstGeom prst="rect">
            <a:avLst/>
          </a:prstGeom>
          <a:ln>
            <a:solidFill>
              <a:srgbClr val="115A9F"/>
            </a:solidFill>
          </a:ln>
        </p:spPr>
      </p:pic>
      <p:sp>
        <p:nvSpPr>
          <p:cNvPr id="14" name="ZoneTexte 13"/>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88260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2" y="1886738"/>
            <a:ext cx="2167324" cy="584775"/>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Complétez la fiche puis cliquez sur « Enregistrer »</a:t>
            </a:r>
          </a:p>
        </p:txBody>
      </p:sp>
      <p:pic>
        <p:nvPicPr>
          <p:cNvPr id="2" name="Image 1">
            <a:extLst>
              <a:ext uri="{FF2B5EF4-FFF2-40B4-BE49-F238E27FC236}">
                <a16:creationId xmlns:a16="http://schemas.microsoft.com/office/drawing/2014/main" id="{00F052EA-4F31-6DA8-B3A1-CD7D8C3F1A6A}"/>
              </a:ext>
            </a:extLst>
          </p:cNvPr>
          <p:cNvPicPr>
            <a:picLocks noChangeAspect="1"/>
          </p:cNvPicPr>
          <p:nvPr/>
        </p:nvPicPr>
        <p:blipFill rotWithShape="1">
          <a:blip r:embed="rId4"/>
          <a:srcRect l="16666" t="8255" r="16051" b="10000"/>
          <a:stretch/>
        </p:blipFill>
        <p:spPr>
          <a:xfrm>
            <a:off x="3108325" y="1886738"/>
            <a:ext cx="7597838" cy="4326003"/>
          </a:xfrm>
          <a:prstGeom prst="rect">
            <a:avLst/>
          </a:prstGeom>
          <a:ln>
            <a:solidFill>
              <a:srgbClr val="115A9F"/>
            </a:solidFill>
          </a:ln>
        </p:spPr>
      </p:pic>
      <p:pic>
        <p:nvPicPr>
          <p:cNvPr id="6" name="Image 1">
            <a:extLst>
              <a:ext uri="{FF2B5EF4-FFF2-40B4-BE49-F238E27FC236}">
                <a16:creationId xmlns:a16="http://schemas.microsoft.com/office/drawing/2014/main" id="{6E4FA828-A2C8-830D-0F2B-AB60DA49EA3C}"/>
              </a:ext>
            </a:extLst>
          </p:cNvPr>
          <p:cNvPicPr>
            <a:picLocks noChangeAspect="1"/>
          </p:cNvPicPr>
          <p:nvPr/>
        </p:nvPicPr>
        <p:blipFill rotWithShape="1">
          <a:blip r:embed="rId4"/>
          <a:srcRect l="41367" t="80130" r="49778" b="14021"/>
          <a:stretch/>
        </p:blipFill>
        <p:spPr>
          <a:xfrm>
            <a:off x="5437163" y="5660189"/>
            <a:ext cx="1033976" cy="369876"/>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75950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31527" y="368684"/>
            <a:ext cx="7849136"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a:solidFill>
                  <a:srgbClr val="02519A"/>
                </a:solidFill>
              </a:rPr>
              <a:t>V.  Comment constituer un dossier en ligne?</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2" y="2295974"/>
            <a:ext cx="2167324" cy="1815882"/>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Téléchargez votre attestation de réussite du test de français en cliquant  sur « Justificatifs »</a:t>
            </a:r>
          </a:p>
          <a:p>
            <a:endParaRPr lang="fr-FR" sz="1600" dirty="0"/>
          </a:p>
          <a:p>
            <a:endParaRPr lang="fr-FR" sz="1600" dirty="0"/>
          </a:p>
        </p:txBody>
      </p:sp>
      <p:pic>
        <p:nvPicPr>
          <p:cNvPr id="3" name="Image 1">
            <a:extLst>
              <a:ext uri="{FF2B5EF4-FFF2-40B4-BE49-F238E27FC236}">
                <a16:creationId xmlns:a16="http://schemas.microsoft.com/office/drawing/2014/main" id="{BD6FB89A-A96F-A82A-6934-BDFE13D2EF93}"/>
              </a:ext>
            </a:extLst>
          </p:cNvPr>
          <p:cNvPicPr>
            <a:picLocks noChangeAspect="1"/>
          </p:cNvPicPr>
          <p:nvPr/>
        </p:nvPicPr>
        <p:blipFill rotWithShape="1">
          <a:blip r:embed="rId4"/>
          <a:srcRect l="17707" t="25581" r="17014" b="29230"/>
          <a:stretch/>
        </p:blipFill>
        <p:spPr>
          <a:xfrm>
            <a:off x="3191986" y="1913206"/>
            <a:ext cx="7514177" cy="3516043"/>
          </a:xfrm>
          <a:prstGeom prst="rect">
            <a:avLst/>
          </a:prstGeom>
          <a:ln>
            <a:solidFill>
              <a:srgbClr val="115A9F"/>
            </a:solidFill>
          </a:ln>
        </p:spPr>
      </p:pic>
      <p:pic>
        <p:nvPicPr>
          <p:cNvPr id="8" name="Image 1">
            <a:extLst>
              <a:ext uri="{FF2B5EF4-FFF2-40B4-BE49-F238E27FC236}">
                <a16:creationId xmlns:a16="http://schemas.microsoft.com/office/drawing/2014/main" id="{B8FFEE86-832D-DD99-65F9-F0EA868B6F96}"/>
              </a:ext>
            </a:extLst>
          </p:cNvPr>
          <p:cNvPicPr>
            <a:picLocks noChangeAspect="1"/>
          </p:cNvPicPr>
          <p:nvPr/>
        </p:nvPicPr>
        <p:blipFill rotWithShape="1">
          <a:blip r:embed="rId5"/>
          <a:srcRect l="71202" t="30867" r="20223" b="64349"/>
          <a:stretch/>
        </p:blipFill>
        <p:spPr>
          <a:xfrm>
            <a:off x="9177264" y="4483194"/>
            <a:ext cx="1166386" cy="352478"/>
          </a:xfrm>
          <a:prstGeom prst="rect">
            <a:avLst/>
          </a:prstGeom>
          <a:ln w="19050">
            <a:noFill/>
          </a:ln>
          <a:effectLst>
            <a:glow rad="63500">
              <a:srgbClr val="FF0000">
                <a:alpha val="40000"/>
              </a:srgbClr>
            </a:glow>
          </a:effectLst>
        </p:spPr>
      </p:pic>
    </p:spTree>
    <p:extLst>
      <p:ext uri="{BB962C8B-B14F-4D97-AF65-F5344CB8AC3E}">
        <p14:creationId xmlns:p14="http://schemas.microsoft.com/office/powerpoint/2010/main" val="2738847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2" y="1970520"/>
            <a:ext cx="2167324" cy="1077218"/>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La section mes tests et examens de français doit afficher la mention « </a:t>
            </a:r>
            <a:r>
              <a:rPr lang="fr-FR" sz="1600" dirty="0">
                <a:solidFill>
                  <a:srgbClr val="00B050"/>
                </a:solidFill>
              </a:rPr>
              <a:t>Complet</a:t>
            </a:r>
            <a:r>
              <a:rPr lang="fr-FR" sz="1600" dirty="0"/>
              <a:t> »</a:t>
            </a:r>
          </a:p>
        </p:txBody>
      </p:sp>
      <p:pic>
        <p:nvPicPr>
          <p:cNvPr id="2" name="Image 1">
            <a:extLst>
              <a:ext uri="{FF2B5EF4-FFF2-40B4-BE49-F238E27FC236}">
                <a16:creationId xmlns:a16="http://schemas.microsoft.com/office/drawing/2014/main" id="{1D8E32BD-5B97-B316-3AD3-27C3B8E4C180}"/>
              </a:ext>
            </a:extLst>
          </p:cNvPr>
          <p:cNvPicPr>
            <a:picLocks noChangeAspect="1"/>
          </p:cNvPicPr>
          <p:nvPr/>
        </p:nvPicPr>
        <p:blipFill rotWithShape="1">
          <a:blip r:embed="rId4"/>
          <a:srcRect l="17183" t="20343" r="17722" b="35821"/>
          <a:stretch/>
        </p:blipFill>
        <p:spPr>
          <a:xfrm>
            <a:off x="3205441" y="2099045"/>
            <a:ext cx="7500722" cy="3447673"/>
          </a:xfrm>
          <a:prstGeom prst="rect">
            <a:avLst/>
          </a:prstGeom>
          <a:ln>
            <a:solidFill>
              <a:srgbClr val="115A9F"/>
            </a:solidFill>
          </a:ln>
        </p:spPr>
      </p:pic>
      <p:pic>
        <p:nvPicPr>
          <p:cNvPr id="5" name="Image 1">
            <a:extLst>
              <a:ext uri="{FF2B5EF4-FFF2-40B4-BE49-F238E27FC236}">
                <a16:creationId xmlns:a16="http://schemas.microsoft.com/office/drawing/2014/main" id="{277EDF43-2166-CDF7-6599-755F1241BD98}"/>
              </a:ext>
            </a:extLst>
          </p:cNvPr>
          <p:cNvPicPr>
            <a:picLocks noChangeAspect="1"/>
          </p:cNvPicPr>
          <p:nvPr/>
        </p:nvPicPr>
        <p:blipFill rotWithShape="1">
          <a:blip r:embed="rId5"/>
          <a:srcRect l="18605" t="41617" r="77453" b="53728"/>
          <a:stretch/>
        </p:blipFill>
        <p:spPr>
          <a:xfrm>
            <a:off x="3205441" y="4276448"/>
            <a:ext cx="713416" cy="411212"/>
          </a:xfrm>
          <a:prstGeom prst="rect">
            <a:avLst/>
          </a:prstGeom>
          <a:ln w="19050">
            <a:noFill/>
          </a:ln>
          <a:effectLst>
            <a:glow rad="63500">
              <a:srgbClr val="FF0000">
                <a:alpha val="40000"/>
              </a:srgbClr>
            </a:glow>
          </a:effectLst>
        </p:spPr>
      </p:pic>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42248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786345" y="2036308"/>
            <a:ext cx="2167324" cy="1815882"/>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Si vous n’avez pas encore validé votre test de français, téléchargez votre convocation au test dans la section « Mon niveau de français » en cliquant sur « Modifier »</a:t>
            </a:r>
          </a:p>
        </p:txBody>
      </p:sp>
      <p:pic>
        <p:nvPicPr>
          <p:cNvPr id="5" name="Image 2">
            <a:extLst>
              <a:ext uri="{FF2B5EF4-FFF2-40B4-BE49-F238E27FC236}">
                <a16:creationId xmlns:a16="http://schemas.microsoft.com/office/drawing/2014/main" id="{3874E9B3-6F45-B467-74A7-844087D9A17E}"/>
              </a:ext>
            </a:extLst>
          </p:cNvPr>
          <p:cNvPicPr>
            <a:picLocks noChangeAspect="1"/>
          </p:cNvPicPr>
          <p:nvPr/>
        </p:nvPicPr>
        <p:blipFill rotWithShape="1">
          <a:blip r:embed="rId4"/>
          <a:srcRect l="16837" t="10385" r="17421" b="49726"/>
          <a:stretch/>
        </p:blipFill>
        <p:spPr>
          <a:xfrm>
            <a:off x="3108326" y="2144637"/>
            <a:ext cx="7481832" cy="2441428"/>
          </a:xfrm>
          <a:prstGeom prst="rect">
            <a:avLst/>
          </a:prstGeom>
          <a:ln>
            <a:solidFill>
              <a:srgbClr val="115A9F"/>
            </a:solidFill>
          </a:ln>
        </p:spPr>
      </p:pic>
      <p:pic>
        <p:nvPicPr>
          <p:cNvPr id="7" name="Image 2">
            <a:extLst>
              <a:ext uri="{FF2B5EF4-FFF2-40B4-BE49-F238E27FC236}">
                <a16:creationId xmlns:a16="http://schemas.microsoft.com/office/drawing/2014/main" id="{9B4F681B-6AFA-9855-5747-0386BEB141ED}"/>
              </a:ext>
            </a:extLst>
          </p:cNvPr>
          <p:cNvPicPr>
            <a:picLocks noChangeAspect="1"/>
          </p:cNvPicPr>
          <p:nvPr/>
        </p:nvPicPr>
        <p:blipFill rotWithShape="1">
          <a:blip r:embed="rId4"/>
          <a:srcRect l="72197" t="40483" r="19295" b="53908"/>
          <a:stretch/>
        </p:blipFill>
        <p:spPr>
          <a:xfrm>
            <a:off x="9231221" y="3924888"/>
            <a:ext cx="1358936" cy="485334"/>
          </a:xfrm>
          <a:prstGeom prst="rect">
            <a:avLst/>
          </a:prstGeom>
          <a:ln w="19050">
            <a:noFill/>
          </a:ln>
          <a:effectLst>
            <a:glow rad="63500">
              <a:srgbClr val="FF0000">
                <a:alpha val="40000"/>
              </a:srgbClr>
            </a:glow>
          </a:effectLst>
        </p:spPr>
      </p:pic>
      <p:pic>
        <p:nvPicPr>
          <p:cNvPr id="2" name="Image 1"/>
          <p:cNvPicPr>
            <a:picLocks noChangeAspect="1"/>
          </p:cNvPicPr>
          <p:nvPr/>
        </p:nvPicPr>
        <p:blipFill>
          <a:blip r:embed="rId5"/>
          <a:stretch>
            <a:fillRect/>
          </a:stretch>
        </p:blipFill>
        <p:spPr>
          <a:xfrm>
            <a:off x="357344" y="1928356"/>
            <a:ext cx="548688" cy="755970"/>
          </a:xfrm>
          <a:prstGeom prst="rect">
            <a:avLst/>
          </a:prstGeom>
        </p:spPr>
      </p:pic>
      <p:sp>
        <p:nvSpPr>
          <p:cNvPr id="16" name="ZoneTexte 15"/>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6573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ZoneTexte 15">
            <a:extLst>
              <a:ext uri="{FF2B5EF4-FFF2-40B4-BE49-F238E27FC236}">
                <a16:creationId xmlns:a16="http://schemas.microsoft.com/office/drawing/2014/main" id="{F59BC92E-DCF2-8601-83C3-B109D75D41AC}"/>
              </a:ext>
            </a:extLst>
          </p:cNvPr>
          <p:cNvSpPr txBox="1"/>
          <p:nvPr/>
        </p:nvSpPr>
        <p:spPr>
          <a:xfrm rot="10800000" flipV="1">
            <a:off x="364202" y="1949034"/>
            <a:ext cx="2167324" cy="230832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Les titulaires d’un bac français ne doivent pas compléter la section « Mes tests et examens de français </a:t>
            </a:r>
            <a:r>
              <a:rPr lang="fr-FR" sz="1600" dirty="0" smtClean="0"/>
              <a:t>».</a:t>
            </a:r>
          </a:p>
          <a:p>
            <a:r>
              <a:rPr lang="fr-FR" sz="1600" dirty="0" smtClean="0"/>
              <a:t>Ils doivent  compléter la rubrique </a:t>
            </a:r>
            <a:r>
              <a:rPr lang="fr-FR" sz="1600" dirty="0"/>
              <a:t>« Mon niveau de français » en cliquant sur Modifier</a:t>
            </a:r>
          </a:p>
        </p:txBody>
      </p:sp>
      <p:grpSp>
        <p:nvGrpSpPr>
          <p:cNvPr id="10" name="Group 9">
            <a:extLst>
              <a:ext uri="{FF2B5EF4-FFF2-40B4-BE49-F238E27FC236}">
                <a16:creationId xmlns:a16="http://schemas.microsoft.com/office/drawing/2014/main" id="{0A94C640-0628-3F1C-C25C-95260608592C}"/>
              </a:ext>
            </a:extLst>
          </p:cNvPr>
          <p:cNvGrpSpPr/>
          <p:nvPr/>
        </p:nvGrpSpPr>
        <p:grpSpPr>
          <a:xfrm>
            <a:off x="10343015" y="1556372"/>
            <a:ext cx="1627828" cy="1130056"/>
            <a:chOff x="10343015" y="1556372"/>
            <a:chExt cx="1627828" cy="1130056"/>
          </a:xfrm>
        </p:grpSpPr>
        <p:sp>
          <p:nvSpPr>
            <p:cNvPr id="12" name="Oval 11">
              <a:extLst>
                <a:ext uri="{FF2B5EF4-FFF2-40B4-BE49-F238E27FC236}">
                  <a16:creationId xmlns:a16="http://schemas.microsoft.com/office/drawing/2014/main" id="{CB37BAEB-0680-B599-6583-DDABEE66D4CF}"/>
                </a:ext>
              </a:extLst>
            </p:cNvPr>
            <p:cNvSpPr/>
            <p:nvPr/>
          </p:nvSpPr>
          <p:spPr>
            <a:xfrm>
              <a:off x="10598107" y="1556372"/>
              <a:ext cx="1117644" cy="1130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Oval 12">
              <a:extLst>
                <a:ext uri="{FF2B5EF4-FFF2-40B4-BE49-F238E27FC236}">
                  <a16:creationId xmlns:a16="http://schemas.microsoft.com/office/drawing/2014/main" id="{D7B19FD4-501C-F745-3FEF-F0CC93D66694}"/>
                </a:ext>
              </a:extLst>
            </p:cNvPr>
            <p:cNvSpPr/>
            <p:nvPr/>
          </p:nvSpPr>
          <p:spPr>
            <a:xfrm>
              <a:off x="10656037" y="1605511"/>
              <a:ext cx="998566" cy="10317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TextBox 13">
              <a:extLst>
                <a:ext uri="{FF2B5EF4-FFF2-40B4-BE49-F238E27FC236}">
                  <a16:creationId xmlns:a16="http://schemas.microsoft.com/office/drawing/2014/main" id="{BDB903AE-5BF3-6C57-F39F-95FDB88D7FC6}"/>
                </a:ext>
              </a:extLst>
            </p:cNvPr>
            <p:cNvSpPr txBox="1"/>
            <p:nvPr/>
          </p:nvSpPr>
          <p:spPr>
            <a:xfrm>
              <a:off x="10343015" y="1844401"/>
              <a:ext cx="1627828" cy="553998"/>
            </a:xfrm>
            <a:prstGeom prst="rect">
              <a:avLst/>
            </a:prstGeom>
            <a:solidFill>
              <a:schemeClr val="bg1"/>
            </a:solidFill>
          </p:spPr>
          <p:txBody>
            <a:bodyPr wrap="square" tIns="0" bIns="0" rtlCol="0">
              <a:spAutoFit/>
            </a:bodyPr>
            <a:lstStyle/>
            <a:p>
              <a:pPr algn="ctr"/>
              <a:r>
                <a:rPr lang="en-FR" dirty="0">
                  <a:solidFill>
                    <a:srgbClr val="FF0000"/>
                  </a:solidFill>
                  <a:latin typeface="+mj-lt"/>
                </a:rPr>
                <a:t>Titulaires bac français</a:t>
              </a:r>
            </a:p>
          </p:txBody>
        </p:sp>
      </p:grpSp>
      <p:pic>
        <p:nvPicPr>
          <p:cNvPr id="8" name="Image 2">
            <a:extLst>
              <a:ext uri="{FF2B5EF4-FFF2-40B4-BE49-F238E27FC236}">
                <a16:creationId xmlns:a16="http://schemas.microsoft.com/office/drawing/2014/main" id="{A4CA9D35-5E91-380C-4D32-4AF9DF49B6CB}"/>
              </a:ext>
            </a:extLst>
          </p:cNvPr>
          <p:cNvPicPr>
            <a:picLocks noChangeAspect="1"/>
          </p:cNvPicPr>
          <p:nvPr/>
        </p:nvPicPr>
        <p:blipFill rotWithShape="1">
          <a:blip r:embed="rId4"/>
          <a:srcRect l="16837" t="10385" r="17421" b="49726"/>
          <a:stretch/>
        </p:blipFill>
        <p:spPr>
          <a:xfrm>
            <a:off x="3108326" y="2228455"/>
            <a:ext cx="7173541" cy="2357609"/>
          </a:xfrm>
          <a:prstGeom prst="rect">
            <a:avLst/>
          </a:prstGeom>
          <a:ln>
            <a:solidFill>
              <a:srgbClr val="115A9F"/>
            </a:solidFill>
          </a:ln>
        </p:spPr>
      </p:pic>
      <p:pic>
        <p:nvPicPr>
          <p:cNvPr id="9" name="Image 2">
            <a:extLst>
              <a:ext uri="{FF2B5EF4-FFF2-40B4-BE49-F238E27FC236}">
                <a16:creationId xmlns:a16="http://schemas.microsoft.com/office/drawing/2014/main" id="{3E27AB50-6215-11E1-5E5B-A0BC1CAA0130}"/>
              </a:ext>
            </a:extLst>
          </p:cNvPr>
          <p:cNvPicPr>
            <a:picLocks noChangeAspect="1"/>
          </p:cNvPicPr>
          <p:nvPr/>
        </p:nvPicPr>
        <p:blipFill rotWithShape="1">
          <a:blip r:embed="rId4"/>
          <a:srcRect l="72197" t="40483" r="19295" b="53908"/>
          <a:stretch/>
        </p:blipFill>
        <p:spPr>
          <a:xfrm>
            <a:off x="9170073" y="4020185"/>
            <a:ext cx="1111794" cy="397069"/>
          </a:xfrm>
          <a:prstGeom prst="rect">
            <a:avLst/>
          </a:prstGeom>
          <a:ln w="19050">
            <a:noFill/>
          </a:ln>
          <a:effectLst>
            <a:glow rad="63500">
              <a:srgbClr val="FF0000">
                <a:alpha val="40000"/>
              </a:srgbClr>
            </a:glow>
          </a:effectLst>
        </p:spPr>
      </p:pic>
      <p:pic>
        <p:nvPicPr>
          <p:cNvPr id="3" name="Image 2"/>
          <p:cNvPicPr>
            <a:picLocks noChangeAspect="1"/>
          </p:cNvPicPr>
          <p:nvPr/>
        </p:nvPicPr>
        <p:blipFill>
          <a:blip r:embed="rId5"/>
          <a:stretch>
            <a:fillRect/>
          </a:stretch>
        </p:blipFill>
        <p:spPr>
          <a:xfrm>
            <a:off x="228481" y="1787035"/>
            <a:ext cx="548688" cy="755970"/>
          </a:xfrm>
          <a:prstGeom prst="rect">
            <a:avLst/>
          </a:prstGeom>
        </p:spPr>
      </p:pic>
      <p:sp>
        <p:nvSpPr>
          <p:cNvPr id="20" name="ZoneTexte 19"/>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671369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2" y="1769701"/>
            <a:ext cx="2167324" cy="1569660"/>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Sélectionnez « Oui » pour les 2 sections « j’ai passé tout ou partie de ma scolarité en français »</a:t>
            </a:r>
          </a:p>
          <a:p>
            <a:r>
              <a:rPr lang="fr-FR" sz="1600" dirty="0"/>
              <a:t>et « j’ai déjà étudié en français »</a:t>
            </a:r>
          </a:p>
        </p:txBody>
      </p:sp>
      <p:pic>
        <p:nvPicPr>
          <p:cNvPr id="9" name="Image 1">
            <a:extLst>
              <a:ext uri="{FF2B5EF4-FFF2-40B4-BE49-F238E27FC236}">
                <a16:creationId xmlns:a16="http://schemas.microsoft.com/office/drawing/2014/main" id="{03E05E61-D6F9-2DA3-AC4B-6AF9868BEC55}"/>
              </a:ext>
            </a:extLst>
          </p:cNvPr>
          <p:cNvPicPr>
            <a:picLocks noChangeAspect="1"/>
          </p:cNvPicPr>
          <p:nvPr/>
        </p:nvPicPr>
        <p:blipFill rotWithShape="1">
          <a:blip r:embed="rId4"/>
          <a:srcRect l="18591" t="21624" r="15174" b="15064"/>
          <a:stretch/>
        </p:blipFill>
        <p:spPr>
          <a:xfrm>
            <a:off x="3092527" y="1877146"/>
            <a:ext cx="7189340" cy="3340066"/>
          </a:xfrm>
          <a:prstGeom prst="rect">
            <a:avLst/>
          </a:prstGeom>
          <a:ln>
            <a:solidFill>
              <a:srgbClr val="115A9F"/>
            </a:solidFill>
          </a:ln>
        </p:spPr>
      </p:pic>
      <p:pic>
        <p:nvPicPr>
          <p:cNvPr id="8" name="Image 1">
            <a:extLst>
              <a:ext uri="{FF2B5EF4-FFF2-40B4-BE49-F238E27FC236}">
                <a16:creationId xmlns:a16="http://schemas.microsoft.com/office/drawing/2014/main" id="{5219754C-849B-A863-018B-8044FF5F6A66}"/>
              </a:ext>
            </a:extLst>
          </p:cNvPr>
          <p:cNvPicPr>
            <a:picLocks noChangeAspect="1"/>
          </p:cNvPicPr>
          <p:nvPr/>
        </p:nvPicPr>
        <p:blipFill rotWithShape="1">
          <a:blip r:embed="rId5"/>
          <a:srcRect l="31120" t="51888" r="31165" b="45798"/>
          <a:stretch/>
        </p:blipFill>
        <p:spPr>
          <a:xfrm>
            <a:off x="4658853" y="3459485"/>
            <a:ext cx="3594484" cy="119454"/>
          </a:xfrm>
          <a:prstGeom prst="rect">
            <a:avLst/>
          </a:prstGeom>
          <a:ln w="19050">
            <a:noFill/>
          </a:ln>
          <a:effectLst>
            <a:glow rad="63500">
              <a:srgbClr val="FF0000">
                <a:alpha val="40000"/>
              </a:srgbClr>
            </a:glow>
          </a:effectLst>
        </p:spPr>
      </p:pic>
      <p:pic>
        <p:nvPicPr>
          <p:cNvPr id="10" name="Image 1">
            <a:extLst>
              <a:ext uri="{FF2B5EF4-FFF2-40B4-BE49-F238E27FC236}">
                <a16:creationId xmlns:a16="http://schemas.microsoft.com/office/drawing/2014/main" id="{8060C37B-D084-9DF4-D739-FBF1F33F4448}"/>
              </a:ext>
            </a:extLst>
          </p:cNvPr>
          <p:cNvPicPr>
            <a:picLocks noChangeAspect="1"/>
          </p:cNvPicPr>
          <p:nvPr/>
        </p:nvPicPr>
        <p:blipFill rotWithShape="1">
          <a:blip r:embed="rId5"/>
          <a:srcRect l="31120" t="51888" r="31165" b="45798"/>
          <a:stretch/>
        </p:blipFill>
        <p:spPr>
          <a:xfrm>
            <a:off x="4587921" y="4071430"/>
            <a:ext cx="3594484" cy="119454"/>
          </a:xfrm>
          <a:prstGeom prst="rect">
            <a:avLst/>
          </a:prstGeom>
          <a:ln w="19050">
            <a:noFill/>
          </a:ln>
          <a:effectLst>
            <a:glow rad="63500">
              <a:srgbClr val="FF0000">
                <a:alpha val="40000"/>
              </a:srgbClr>
            </a:glow>
          </a:effectLst>
        </p:spPr>
      </p:pic>
      <p:grpSp>
        <p:nvGrpSpPr>
          <p:cNvPr id="16" name="Group 15">
            <a:extLst>
              <a:ext uri="{FF2B5EF4-FFF2-40B4-BE49-F238E27FC236}">
                <a16:creationId xmlns:a16="http://schemas.microsoft.com/office/drawing/2014/main" id="{F0AE3CB7-5AF3-27AC-A4E5-4F6C71AB4813}"/>
              </a:ext>
            </a:extLst>
          </p:cNvPr>
          <p:cNvGrpSpPr/>
          <p:nvPr/>
        </p:nvGrpSpPr>
        <p:grpSpPr>
          <a:xfrm>
            <a:off x="10343015" y="1556372"/>
            <a:ext cx="1627828" cy="1130056"/>
            <a:chOff x="10343015" y="1556372"/>
            <a:chExt cx="1627828" cy="1130056"/>
          </a:xfrm>
        </p:grpSpPr>
        <p:sp>
          <p:nvSpPr>
            <p:cNvPr id="13" name="Oval 12">
              <a:extLst>
                <a:ext uri="{FF2B5EF4-FFF2-40B4-BE49-F238E27FC236}">
                  <a16:creationId xmlns:a16="http://schemas.microsoft.com/office/drawing/2014/main" id="{D5FDC688-EB74-6D73-80A9-57560298A0C9}"/>
                </a:ext>
              </a:extLst>
            </p:cNvPr>
            <p:cNvSpPr/>
            <p:nvPr/>
          </p:nvSpPr>
          <p:spPr>
            <a:xfrm>
              <a:off x="10598107" y="1556372"/>
              <a:ext cx="1117644" cy="1130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Oval 13">
              <a:extLst>
                <a:ext uri="{FF2B5EF4-FFF2-40B4-BE49-F238E27FC236}">
                  <a16:creationId xmlns:a16="http://schemas.microsoft.com/office/drawing/2014/main" id="{4DAFE619-CA87-679D-F834-F8F46161B87C}"/>
                </a:ext>
              </a:extLst>
            </p:cNvPr>
            <p:cNvSpPr/>
            <p:nvPr/>
          </p:nvSpPr>
          <p:spPr>
            <a:xfrm>
              <a:off x="10656037" y="1605511"/>
              <a:ext cx="998566" cy="10317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TextBox 14">
              <a:extLst>
                <a:ext uri="{FF2B5EF4-FFF2-40B4-BE49-F238E27FC236}">
                  <a16:creationId xmlns:a16="http://schemas.microsoft.com/office/drawing/2014/main" id="{F751E937-253E-2CAF-6DF8-EEC445059C40}"/>
                </a:ext>
              </a:extLst>
            </p:cNvPr>
            <p:cNvSpPr txBox="1"/>
            <p:nvPr/>
          </p:nvSpPr>
          <p:spPr>
            <a:xfrm>
              <a:off x="10343015" y="1844401"/>
              <a:ext cx="1627828" cy="553998"/>
            </a:xfrm>
            <a:prstGeom prst="rect">
              <a:avLst/>
            </a:prstGeom>
            <a:solidFill>
              <a:schemeClr val="bg1"/>
            </a:solidFill>
          </p:spPr>
          <p:txBody>
            <a:bodyPr wrap="square" tIns="0" bIns="0" rtlCol="0">
              <a:spAutoFit/>
            </a:bodyPr>
            <a:lstStyle/>
            <a:p>
              <a:pPr algn="ctr"/>
              <a:r>
                <a:rPr lang="en-FR" dirty="0">
                  <a:solidFill>
                    <a:srgbClr val="FF0000"/>
                  </a:solidFill>
                  <a:latin typeface="+mj-lt"/>
                </a:rPr>
                <a:t>Titulaires bac français</a:t>
              </a:r>
            </a:p>
          </p:txBody>
        </p:sp>
      </p:grpSp>
      <p:sp>
        <p:nvSpPr>
          <p:cNvPr id="20" name="ZoneTexte 19"/>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736070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31527" y="368684"/>
            <a:ext cx="7849136"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a:solidFill>
                  <a:srgbClr val="02519A"/>
                </a:solidFill>
              </a:rPr>
              <a:t>V.  Comment constituer un dossier en ligne?</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3" y="1565841"/>
            <a:ext cx="2167324" cy="427809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Complétez la fiche comme suit:</a:t>
            </a:r>
          </a:p>
          <a:p>
            <a:endParaRPr lang="fr-FR" sz="1600" dirty="0"/>
          </a:p>
          <a:p>
            <a:r>
              <a:rPr lang="fr-FR" sz="1600" dirty="0"/>
              <a:t>Pour la section « Volume d’heures  de cours de français » sélectionnez « Plus de 1000 heures »</a:t>
            </a:r>
          </a:p>
          <a:p>
            <a:endParaRPr lang="fr-FR" sz="1600" dirty="0"/>
          </a:p>
          <a:p>
            <a:r>
              <a:rPr lang="fr-FR" sz="1600" dirty="0"/>
              <a:t>Pour la section « Sur une durée de », sélectionnez</a:t>
            </a:r>
          </a:p>
          <a:p>
            <a:r>
              <a:rPr lang="fr-FR" sz="1600" dirty="0"/>
              <a:t>« 4 ans et plus »</a:t>
            </a:r>
          </a:p>
          <a:p>
            <a:endParaRPr lang="fr-FR" sz="1600" dirty="0"/>
          </a:p>
          <a:p>
            <a:r>
              <a:rPr lang="fr-FR" sz="1600" dirty="0"/>
              <a:t>Pour la section « Niveau atteint », sélectionnez « Avancé »</a:t>
            </a:r>
          </a:p>
          <a:p>
            <a:endParaRPr lang="fr-FR" sz="1600" dirty="0"/>
          </a:p>
          <a:p>
            <a:r>
              <a:rPr lang="fr-FR" sz="1600" dirty="0"/>
              <a:t>Cliquez sur Enregistrer</a:t>
            </a:r>
          </a:p>
        </p:txBody>
      </p:sp>
      <p:pic>
        <p:nvPicPr>
          <p:cNvPr id="3" name="Image 1">
            <a:extLst>
              <a:ext uri="{FF2B5EF4-FFF2-40B4-BE49-F238E27FC236}">
                <a16:creationId xmlns:a16="http://schemas.microsoft.com/office/drawing/2014/main" id="{9FE0E907-152A-6044-258A-A329EE7BED2F}"/>
              </a:ext>
            </a:extLst>
          </p:cNvPr>
          <p:cNvPicPr>
            <a:picLocks noChangeAspect="1"/>
          </p:cNvPicPr>
          <p:nvPr/>
        </p:nvPicPr>
        <p:blipFill rotWithShape="1">
          <a:blip r:embed="rId4"/>
          <a:srcRect l="28125" t="8717" r="28403" b="9360"/>
          <a:stretch/>
        </p:blipFill>
        <p:spPr>
          <a:xfrm>
            <a:off x="4554269" y="1435277"/>
            <a:ext cx="4794704" cy="4539222"/>
          </a:xfrm>
          <a:prstGeom prst="rect">
            <a:avLst/>
          </a:prstGeom>
          <a:ln>
            <a:solidFill>
              <a:srgbClr val="115A9F"/>
            </a:solidFill>
          </a:ln>
        </p:spPr>
      </p:pic>
      <p:pic>
        <p:nvPicPr>
          <p:cNvPr id="6" name="Image 1">
            <a:extLst>
              <a:ext uri="{FF2B5EF4-FFF2-40B4-BE49-F238E27FC236}">
                <a16:creationId xmlns:a16="http://schemas.microsoft.com/office/drawing/2014/main" id="{801CAFD6-67D4-0E13-0A25-8C1AE8965455}"/>
              </a:ext>
            </a:extLst>
          </p:cNvPr>
          <p:cNvPicPr>
            <a:picLocks noChangeAspect="1"/>
          </p:cNvPicPr>
          <p:nvPr/>
        </p:nvPicPr>
        <p:blipFill rotWithShape="1">
          <a:blip r:embed="rId4"/>
          <a:srcRect l="31690" t="51482" r="32362" b="45471"/>
          <a:stretch/>
        </p:blipFill>
        <p:spPr>
          <a:xfrm>
            <a:off x="4752580" y="3841386"/>
            <a:ext cx="4108846" cy="174940"/>
          </a:xfrm>
          <a:prstGeom prst="rect">
            <a:avLst/>
          </a:prstGeom>
          <a:ln w="19050">
            <a:noFill/>
          </a:ln>
          <a:effectLst>
            <a:glow rad="63500">
              <a:srgbClr val="FF0000">
                <a:alpha val="40000"/>
              </a:srgbClr>
            </a:glow>
          </a:effectLst>
        </p:spPr>
      </p:pic>
      <p:pic>
        <p:nvPicPr>
          <p:cNvPr id="7" name="Image 1">
            <a:extLst>
              <a:ext uri="{FF2B5EF4-FFF2-40B4-BE49-F238E27FC236}">
                <a16:creationId xmlns:a16="http://schemas.microsoft.com/office/drawing/2014/main" id="{C81E25A8-6B08-BEC6-D8FD-55EC23A1F332}"/>
              </a:ext>
            </a:extLst>
          </p:cNvPr>
          <p:cNvPicPr>
            <a:picLocks noChangeAspect="1"/>
          </p:cNvPicPr>
          <p:nvPr/>
        </p:nvPicPr>
        <p:blipFill rotWithShape="1">
          <a:blip r:embed="rId4"/>
          <a:srcRect l="31690" t="60752" r="32362" b="36201"/>
          <a:stretch/>
        </p:blipFill>
        <p:spPr>
          <a:xfrm>
            <a:off x="4752580" y="4381820"/>
            <a:ext cx="4108846" cy="174940"/>
          </a:xfrm>
          <a:prstGeom prst="rect">
            <a:avLst/>
          </a:prstGeom>
          <a:ln w="19050">
            <a:noFill/>
          </a:ln>
          <a:effectLst>
            <a:glow rad="63500">
              <a:srgbClr val="FF0000">
                <a:alpha val="40000"/>
              </a:srgbClr>
            </a:glow>
          </a:effectLst>
        </p:spPr>
      </p:pic>
      <p:pic>
        <p:nvPicPr>
          <p:cNvPr id="9" name="Image 1">
            <a:extLst>
              <a:ext uri="{FF2B5EF4-FFF2-40B4-BE49-F238E27FC236}">
                <a16:creationId xmlns:a16="http://schemas.microsoft.com/office/drawing/2014/main" id="{841FF666-A329-DD9E-BF94-C6B3E125ADA4}"/>
              </a:ext>
            </a:extLst>
          </p:cNvPr>
          <p:cNvPicPr>
            <a:picLocks noChangeAspect="1"/>
          </p:cNvPicPr>
          <p:nvPr/>
        </p:nvPicPr>
        <p:blipFill rotWithShape="1">
          <a:blip r:embed="rId4"/>
          <a:srcRect l="31690" t="70255" r="32362" b="26698"/>
          <a:stretch/>
        </p:blipFill>
        <p:spPr>
          <a:xfrm>
            <a:off x="4752580" y="4863638"/>
            <a:ext cx="4108846" cy="174940"/>
          </a:xfrm>
          <a:prstGeom prst="rect">
            <a:avLst/>
          </a:prstGeom>
          <a:ln w="19050">
            <a:noFill/>
          </a:ln>
          <a:effectLst>
            <a:glow rad="63500">
              <a:srgbClr val="FF0000">
                <a:alpha val="40000"/>
              </a:srgbClr>
            </a:glow>
          </a:effectLst>
        </p:spPr>
      </p:pic>
      <p:grpSp>
        <p:nvGrpSpPr>
          <p:cNvPr id="10" name="Group 9">
            <a:extLst>
              <a:ext uri="{FF2B5EF4-FFF2-40B4-BE49-F238E27FC236}">
                <a16:creationId xmlns:a16="http://schemas.microsoft.com/office/drawing/2014/main" id="{041D4394-793B-BBE5-1E4B-FBCF376B9FEF}"/>
              </a:ext>
            </a:extLst>
          </p:cNvPr>
          <p:cNvGrpSpPr/>
          <p:nvPr/>
        </p:nvGrpSpPr>
        <p:grpSpPr>
          <a:xfrm>
            <a:off x="10343015" y="1556372"/>
            <a:ext cx="1627828" cy="1130056"/>
            <a:chOff x="10343015" y="1556372"/>
            <a:chExt cx="1627828" cy="1130056"/>
          </a:xfrm>
        </p:grpSpPr>
        <p:sp>
          <p:nvSpPr>
            <p:cNvPr id="12" name="Oval 11">
              <a:extLst>
                <a:ext uri="{FF2B5EF4-FFF2-40B4-BE49-F238E27FC236}">
                  <a16:creationId xmlns:a16="http://schemas.microsoft.com/office/drawing/2014/main" id="{F6AF9444-C351-7B3D-E423-441455466D4E}"/>
                </a:ext>
              </a:extLst>
            </p:cNvPr>
            <p:cNvSpPr/>
            <p:nvPr/>
          </p:nvSpPr>
          <p:spPr>
            <a:xfrm>
              <a:off x="10598107" y="1556372"/>
              <a:ext cx="1117644" cy="1130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Oval 12">
              <a:extLst>
                <a:ext uri="{FF2B5EF4-FFF2-40B4-BE49-F238E27FC236}">
                  <a16:creationId xmlns:a16="http://schemas.microsoft.com/office/drawing/2014/main" id="{08B051F3-CE7D-658C-6EB5-5F3FD69E025F}"/>
                </a:ext>
              </a:extLst>
            </p:cNvPr>
            <p:cNvSpPr/>
            <p:nvPr/>
          </p:nvSpPr>
          <p:spPr>
            <a:xfrm>
              <a:off x="10656037" y="1605511"/>
              <a:ext cx="998566" cy="10317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TextBox 13">
              <a:extLst>
                <a:ext uri="{FF2B5EF4-FFF2-40B4-BE49-F238E27FC236}">
                  <a16:creationId xmlns:a16="http://schemas.microsoft.com/office/drawing/2014/main" id="{EC4632CD-F61C-7A30-BB70-B0321F964F4D}"/>
                </a:ext>
              </a:extLst>
            </p:cNvPr>
            <p:cNvSpPr txBox="1"/>
            <p:nvPr/>
          </p:nvSpPr>
          <p:spPr>
            <a:xfrm>
              <a:off x="10343015" y="1844401"/>
              <a:ext cx="1627828" cy="553998"/>
            </a:xfrm>
            <a:prstGeom prst="rect">
              <a:avLst/>
            </a:prstGeom>
            <a:solidFill>
              <a:schemeClr val="bg1"/>
            </a:solidFill>
          </p:spPr>
          <p:txBody>
            <a:bodyPr wrap="square" tIns="0" bIns="0" rtlCol="0">
              <a:spAutoFit/>
            </a:bodyPr>
            <a:lstStyle/>
            <a:p>
              <a:pPr algn="ctr"/>
              <a:r>
                <a:rPr lang="en-FR" dirty="0">
                  <a:solidFill>
                    <a:srgbClr val="FF0000"/>
                  </a:solidFill>
                  <a:latin typeface="+mj-lt"/>
                </a:rPr>
                <a:t>Titulaires bac français</a:t>
              </a:r>
            </a:p>
          </p:txBody>
        </p:sp>
      </p:grpSp>
    </p:spTree>
    <p:extLst>
      <p:ext uri="{BB962C8B-B14F-4D97-AF65-F5344CB8AC3E}">
        <p14:creationId xmlns:p14="http://schemas.microsoft.com/office/powerpoint/2010/main" val="479412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3" y="2149907"/>
            <a:ext cx="2167324" cy="830997"/>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Téléchargez votre bac français en cliquant sur « Justificatifs »</a:t>
            </a:r>
          </a:p>
        </p:txBody>
      </p:sp>
      <p:grpSp>
        <p:nvGrpSpPr>
          <p:cNvPr id="10" name="Group 9">
            <a:extLst>
              <a:ext uri="{FF2B5EF4-FFF2-40B4-BE49-F238E27FC236}">
                <a16:creationId xmlns:a16="http://schemas.microsoft.com/office/drawing/2014/main" id="{609EC96B-B5CA-2252-D9F5-126F1F94647F}"/>
              </a:ext>
            </a:extLst>
          </p:cNvPr>
          <p:cNvGrpSpPr/>
          <p:nvPr/>
        </p:nvGrpSpPr>
        <p:grpSpPr>
          <a:xfrm>
            <a:off x="10343015" y="1556372"/>
            <a:ext cx="1627828" cy="1130056"/>
            <a:chOff x="10343015" y="1556372"/>
            <a:chExt cx="1627828" cy="1130056"/>
          </a:xfrm>
        </p:grpSpPr>
        <p:sp>
          <p:nvSpPr>
            <p:cNvPr id="12" name="Oval 11">
              <a:extLst>
                <a:ext uri="{FF2B5EF4-FFF2-40B4-BE49-F238E27FC236}">
                  <a16:creationId xmlns:a16="http://schemas.microsoft.com/office/drawing/2014/main" id="{A7237802-2B32-23E5-BAD8-992C85638025}"/>
                </a:ext>
              </a:extLst>
            </p:cNvPr>
            <p:cNvSpPr/>
            <p:nvPr/>
          </p:nvSpPr>
          <p:spPr>
            <a:xfrm>
              <a:off x="10598107" y="1556372"/>
              <a:ext cx="1117644" cy="1130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Oval 12">
              <a:extLst>
                <a:ext uri="{FF2B5EF4-FFF2-40B4-BE49-F238E27FC236}">
                  <a16:creationId xmlns:a16="http://schemas.microsoft.com/office/drawing/2014/main" id="{1ABA2F1F-7A0B-78D1-BB57-0F32F9E12C56}"/>
                </a:ext>
              </a:extLst>
            </p:cNvPr>
            <p:cNvSpPr/>
            <p:nvPr/>
          </p:nvSpPr>
          <p:spPr>
            <a:xfrm>
              <a:off x="10656037" y="1605511"/>
              <a:ext cx="998566" cy="10317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TextBox 13">
              <a:extLst>
                <a:ext uri="{FF2B5EF4-FFF2-40B4-BE49-F238E27FC236}">
                  <a16:creationId xmlns:a16="http://schemas.microsoft.com/office/drawing/2014/main" id="{A09F7680-77FA-3280-DCEE-0B7C743E9E5C}"/>
                </a:ext>
              </a:extLst>
            </p:cNvPr>
            <p:cNvSpPr txBox="1"/>
            <p:nvPr/>
          </p:nvSpPr>
          <p:spPr>
            <a:xfrm>
              <a:off x="10343015" y="1844401"/>
              <a:ext cx="1627828" cy="553998"/>
            </a:xfrm>
            <a:prstGeom prst="rect">
              <a:avLst/>
            </a:prstGeom>
            <a:solidFill>
              <a:schemeClr val="bg1"/>
            </a:solidFill>
          </p:spPr>
          <p:txBody>
            <a:bodyPr wrap="square" tIns="0" bIns="0" rtlCol="0">
              <a:spAutoFit/>
            </a:bodyPr>
            <a:lstStyle/>
            <a:p>
              <a:pPr algn="ctr"/>
              <a:r>
                <a:rPr lang="en-FR" dirty="0">
                  <a:solidFill>
                    <a:srgbClr val="FF0000"/>
                  </a:solidFill>
                  <a:latin typeface="+mj-lt"/>
                </a:rPr>
                <a:t>Titulaires bac français</a:t>
              </a:r>
            </a:p>
          </p:txBody>
        </p:sp>
      </p:grpSp>
      <p:pic>
        <p:nvPicPr>
          <p:cNvPr id="2" name="Image 1">
            <a:extLst>
              <a:ext uri="{FF2B5EF4-FFF2-40B4-BE49-F238E27FC236}">
                <a16:creationId xmlns:a16="http://schemas.microsoft.com/office/drawing/2014/main" id="{B94750E3-029E-7B37-7809-E1C59967F015}"/>
              </a:ext>
            </a:extLst>
          </p:cNvPr>
          <p:cNvPicPr>
            <a:picLocks noChangeAspect="1"/>
          </p:cNvPicPr>
          <p:nvPr/>
        </p:nvPicPr>
        <p:blipFill rotWithShape="1">
          <a:blip r:embed="rId4"/>
          <a:srcRect l="16693" t="10385" r="17117" b="33885"/>
          <a:stretch/>
        </p:blipFill>
        <p:spPr>
          <a:xfrm>
            <a:off x="3108325" y="2350037"/>
            <a:ext cx="7173541" cy="3271574"/>
          </a:xfrm>
          <a:prstGeom prst="rect">
            <a:avLst/>
          </a:prstGeom>
          <a:ln>
            <a:solidFill>
              <a:srgbClr val="115A9F"/>
            </a:solidFill>
          </a:ln>
        </p:spPr>
      </p:pic>
      <p:pic>
        <p:nvPicPr>
          <p:cNvPr id="8" name="Image 1">
            <a:extLst>
              <a:ext uri="{FF2B5EF4-FFF2-40B4-BE49-F238E27FC236}">
                <a16:creationId xmlns:a16="http://schemas.microsoft.com/office/drawing/2014/main" id="{6FC0AC21-7DEF-9E36-671F-9B5DA3C0D107}"/>
              </a:ext>
            </a:extLst>
          </p:cNvPr>
          <p:cNvPicPr>
            <a:picLocks noChangeAspect="1"/>
          </p:cNvPicPr>
          <p:nvPr/>
        </p:nvPicPr>
        <p:blipFill rotWithShape="1">
          <a:blip r:embed="rId5"/>
          <a:srcRect l="71202" t="30867" r="20223" b="64349"/>
          <a:stretch/>
        </p:blipFill>
        <p:spPr>
          <a:xfrm>
            <a:off x="9080634" y="4614203"/>
            <a:ext cx="1058721" cy="319942"/>
          </a:xfrm>
          <a:prstGeom prst="rect">
            <a:avLst/>
          </a:prstGeom>
          <a:ln w="19050">
            <a:noFill/>
          </a:ln>
          <a:effectLst>
            <a:glow rad="63500">
              <a:srgbClr val="FF0000">
                <a:alpha val="40000"/>
              </a:srgbClr>
            </a:glow>
          </a:effectLst>
        </p:spPr>
      </p:pic>
      <p:sp>
        <p:nvSpPr>
          <p:cNvPr id="19" name="ZoneTexte 18"/>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48693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ustomer Login Icon #180013 - Free Icons Library"/>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531527" y="359788"/>
            <a:ext cx="7849136"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III.  </a:t>
            </a:r>
            <a:r>
              <a:rPr lang="fr-FR" sz="3200" dirty="0">
                <a:solidFill>
                  <a:srgbClr val="02519A"/>
                </a:solidFill>
              </a:rPr>
              <a:t>Comment constituer un dossier en ligne?</a:t>
            </a:r>
          </a:p>
        </p:txBody>
      </p:sp>
      <p:sp>
        <p:nvSpPr>
          <p:cNvPr id="13" name="Rectangle 12"/>
          <p:cNvSpPr/>
          <p:nvPr/>
        </p:nvSpPr>
        <p:spPr>
          <a:xfrm>
            <a:off x="1817208" y="1923415"/>
            <a:ext cx="8835081" cy="3682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4"/>
          <a:srcRect l="2216" t="19756" r="1954" b="3030"/>
          <a:stretch/>
        </p:blipFill>
        <p:spPr>
          <a:xfrm>
            <a:off x="1587519" y="1923415"/>
            <a:ext cx="10020176" cy="4271649"/>
          </a:xfrm>
          <a:prstGeom prst="rect">
            <a:avLst/>
          </a:prstGeom>
          <a:ln>
            <a:noFill/>
          </a:ln>
        </p:spPr>
      </p:pic>
      <p:pic>
        <p:nvPicPr>
          <p:cNvPr id="4" name="Picture 1" descr="V:\pves\Espaces\Ligne graphique Carré Noir\pictos_charte_cf\pictos\CAMPUS_FRANCE__PICTO_CHARTE_20170322\CAMPUS_FRANCE__PICTO_CHARTE_20170322_PNG\CAMPUS_FRANCE__PICTO_CHARTE_20170322-02.png">
            <a:extLst>
              <a:ext uri="{FF2B5EF4-FFF2-40B4-BE49-F238E27FC236}">
                <a16:creationId xmlns:a16="http://schemas.microsoft.com/office/drawing/2014/main" id="{D700C54E-50A8-B549-8C87-D823C79B4B66}"/>
              </a:ext>
            </a:extLst>
          </p:cNvPr>
          <p:cNvPicPr>
            <a:picLocks noChangeAspect="1" noChangeArrowheads="1"/>
          </p:cNvPicPr>
          <p:nvPr/>
        </p:nvPicPr>
        <p:blipFill rotWithShape="1">
          <a:blip r:embed="rId5" cstate="print">
            <a:duotone>
              <a:prstClr val="black"/>
              <a:srgbClr val="02519A">
                <a:tint val="45000"/>
                <a:satMod val="400000"/>
              </a:srgbClr>
            </a:duotone>
            <a:alphaModFix/>
            <a:extLst>
              <a:ext uri="{BEBA8EAE-BF5A-486C-A8C5-ECC9F3942E4B}">
                <a14:imgProps xmlns:a14="http://schemas.microsoft.com/office/drawing/2010/main">
                  <a14:imgLayer r:embed="rId6">
                    <a14:imgEffect>
                      <a14:colorTemperature colorTemp="11500"/>
                    </a14:imgEffect>
                    <a14:imgEffect>
                      <a14:brightnessContrast bright="-18000" contrast="-55000"/>
                    </a14:imgEffect>
                  </a14:imgLayer>
                </a14:imgProps>
              </a:ext>
              <a:ext uri="{28A0092B-C50C-407E-A947-70E740481C1C}">
                <a14:useLocalDpi xmlns:a14="http://schemas.microsoft.com/office/drawing/2010/main"/>
              </a:ext>
            </a:extLst>
          </a:blip>
          <a:srcRect l="27835" t="7941" r="26425" b="10141"/>
          <a:stretch/>
        </p:blipFill>
        <p:spPr bwMode="auto">
          <a:xfrm>
            <a:off x="200846" y="2015384"/>
            <a:ext cx="1767222" cy="322879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 name="Connecteur droit 13">
            <a:extLst>
              <a:ext uri="{FF2B5EF4-FFF2-40B4-BE49-F238E27FC236}">
                <a16:creationId xmlns:a16="http://schemas.microsoft.com/office/drawing/2014/main" id="{D27C6073-8668-948D-128B-E52FCEA7DB78}"/>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685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86166F-6AF7-E80D-90D9-D4391C758C15}"/>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5" name="Oval 34">
            <a:extLst>
              <a:ext uri="{FF2B5EF4-FFF2-40B4-BE49-F238E27FC236}">
                <a16:creationId xmlns:a16="http://schemas.microsoft.com/office/drawing/2014/main" id="{A8C72658-FBBB-F4A3-A096-C397AC376DF4}"/>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36" name="Oval 35">
            <a:extLst>
              <a:ext uri="{FF2B5EF4-FFF2-40B4-BE49-F238E27FC236}">
                <a16:creationId xmlns:a16="http://schemas.microsoft.com/office/drawing/2014/main" id="{0541AA44-A534-70B0-7345-26E26F8815A4}"/>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37" name="Oval 36">
            <a:extLst>
              <a:ext uri="{FF2B5EF4-FFF2-40B4-BE49-F238E27FC236}">
                <a16:creationId xmlns:a16="http://schemas.microsoft.com/office/drawing/2014/main" id="{75C795DC-9F4A-C47E-95B4-DCA36A8FCFCC}"/>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8" name="Straight Connector 37">
            <a:extLst>
              <a:ext uri="{FF2B5EF4-FFF2-40B4-BE49-F238E27FC236}">
                <a16:creationId xmlns:a16="http://schemas.microsoft.com/office/drawing/2014/main" id="{8B0CC5EF-5ADE-D6C8-5476-2420031CCAA6}"/>
              </a:ext>
            </a:extLst>
          </p:cNvPr>
          <p:cNvCxnSpPr>
            <a:stCxn id="34" idx="6"/>
            <a:endCxn id="35"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34B9A9-42F3-30F8-4B3A-8560CBA35F3A}"/>
              </a:ext>
            </a:extLst>
          </p:cNvPr>
          <p:cNvCxnSpPr>
            <a:stCxn id="35" idx="6"/>
            <a:endCxn id="36"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E48B9B-62A4-49C7-E285-26ABD547D8BD}"/>
              </a:ext>
            </a:extLst>
          </p:cNvPr>
          <p:cNvCxnSpPr>
            <a:endCxn id="37"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ZoneTexte 15">
            <a:extLst>
              <a:ext uri="{FF2B5EF4-FFF2-40B4-BE49-F238E27FC236}">
                <a16:creationId xmlns:a16="http://schemas.microsoft.com/office/drawing/2014/main" id="{FC061EFB-E3E7-B9D0-955A-A80A2CCAA7BE}"/>
              </a:ext>
            </a:extLst>
          </p:cNvPr>
          <p:cNvSpPr txBox="1"/>
          <p:nvPr/>
        </p:nvSpPr>
        <p:spPr>
          <a:xfrm rot="10800000" flipV="1">
            <a:off x="364203" y="2121400"/>
            <a:ext cx="2167324" cy="1569660"/>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Si vous avez déjà effectué un séjour en France, complétez la section</a:t>
            </a:r>
          </a:p>
          <a:p>
            <a:endParaRPr lang="fr-FR" sz="1600" dirty="0"/>
          </a:p>
          <a:p>
            <a:r>
              <a:rPr lang="fr-FR" sz="1600" dirty="0"/>
              <a:t>Sinon,  vous n’avez pas à compléter cette section</a:t>
            </a:r>
          </a:p>
        </p:txBody>
      </p:sp>
      <p:pic>
        <p:nvPicPr>
          <p:cNvPr id="5" name="Image 3">
            <a:extLst>
              <a:ext uri="{FF2B5EF4-FFF2-40B4-BE49-F238E27FC236}">
                <a16:creationId xmlns:a16="http://schemas.microsoft.com/office/drawing/2014/main" id="{13914E70-E8BC-D2EA-2379-5F04D2039CDF}"/>
              </a:ext>
            </a:extLst>
          </p:cNvPr>
          <p:cNvPicPr>
            <a:picLocks noChangeAspect="1"/>
          </p:cNvPicPr>
          <p:nvPr/>
        </p:nvPicPr>
        <p:blipFill rotWithShape="1">
          <a:blip r:embed="rId4"/>
          <a:srcRect l="16543" t="9361" r="17117" b="57488"/>
          <a:stretch/>
        </p:blipFill>
        <p:spPr>
          <a:xfrm>
            <a:off x="3108324" y="2185112"/>
            <a:ext cx="7200156" cy="2225107"/>
          </a:xfrm>
          <a:prstGeom prst="rect">
            <a:avLst/>
          </a:prstGeom>
          <a:ln>
            <a:solidFill>
              <a:srgbClr val="115A9F"/>
            </a:solidFill>
          </a:ln>
        </p:spPr>
      </p:pic>
      <p:sp>
        <p:nvSpPr>
          <p:cNvPr id="14" name="ZoneTexte 13"/>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315642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998437" y="223382"/>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2365491" y="1811400"/>
            <a:ext cx="8772562" cy="4031873"/>
          </a:xfrm>
          <a:prstGeom prst="rect">
            <a:avLst/>
          </a:prstGeom>
          <a:noFill/>
        </p:spPr>
        <p:txBody>
          <a:bodyPr wrap="square" rtlCol="0">
            <a:spAutoFit/>
          </a:bodyPr>
          <a:lstStyle>
            <a:defPPr>
              <a:defRPr lang="fr-FR"/>
            </a:defPPr>
            <a:lvl1pPr algn="r">
              <a:defRPr sz="1600" spc="-50">
                <a:solidFill>
                  <a:srgbClr val="02519A"/>
                </a:solidFill>
                <a:latin typeface="+mj-lt"/>
                <a:cs typeface="Microsoft Sans Serif" panose="020B0604020202020204" pitchFamily="34" charset="0"/>
              </a:defRPr>
            </a:lvl1pPr>
          </a:lstStyle>
          <a:p>
            <a:pPr algn="l"/>
            <a:r>
              <a:rPr lang="fr-FR" sz="2400" dirty="0"/>
              <a:t>Maintenant que vous avez </a:t>
            </a:r>
            <a:r>
              <a:rPr lang="fr-FR" sz="2400" dirty="0" smtClean="0"/>
              <a:t>complété ces sections de votre dossier, vous devez impérativement vous présenter SANS </a:t>
            </a:r>
            <a:r>
              <a:rPr lang="fr-FR" sz="2400" dirty="0" smtClean="0"/>
              <a:t>Rendez-vous les:</a:t>
            </a:r>
          </a:p>
          <a:p>
            <a:pPr algn="l"/>
            <a:endParaRPr lang="fr-FR" sz="2400" dirty="0" smtClean="0"/>
          </a:p>
          <a:p>
            <a:pPr algn="l"/>
            <a:r>
              <a:rPr lang="fr-FR" sz="2400" dirty="0" smtClean="0"/>
              <a:t>     10, 11, 12, 15, 16, 17, 22, 23, 24, 29 et 30</a:t>
            </a:r>
            <a:r>
              <a:rPr lang="fr-FR" sz="2400" dirty="0"/>
              <a:t> </a:t>
            </a:r>
            <a:r>
              <a:rPr lang="fr-FR" sz="2400" dirty="0" smtClean="0"/>
              <a:t>janvier 2024</a:t>
            </a:r>
          </a:p>
          <a:p>
            <a:pPr algn="l"/>
            <a:endParaRPr lang="fr-FR" sz="2400" dirty="0"/>
          </a:p>
          <a:p>
            <a:pPr algn="l"/>
            <a:r>
              <a:rPr lang="fr-FR" sz="2400" dirty="0" smtClean="0"/>
              <a:t>      entre 10h et 12h30</a:t>
            </a:r>
          </a:p>
          <a:p>
            <a:pPr algn="l"/>
            <a:endParaRPr lang="fr-FR" sz="2400" dirty="0"/>
          </a:p>
          <a:p>
            <a:pPr marL="285750" indent="-285750" algn="l">
              <a:buClr>
                <a:srgbClr val="FF0000"/>
              </a:buClr>
              <a:buFont typeface="Arial" panose="020B0604020202020204" pitchFamily="34" charset="0"/>
              <a:buChar char="•"/>
            </a:pPr>
            <a:r>
              <a:rPr lang="fr-FR" sz="2400" dirty="0"/>
              <a:t>Frais de dossier: </a:t>
            </a:r>
            <a:r>
              <a:rPr lang="fr-FR" sz="2400" dirty="0" smtClean="0"/>
              <a:t>300 </a:t>
            </a:r>
            <a:r>
              <a:rPr lang="fr-FR" sz="2400" dirty="0"/>
              <a:t>euros</a:t>
            </a:r>
          </a:p>
          <a:p>
            <a:pPr marL="285750" indent="-285750" algn="l">
              <a:buClr>
                <a:srgbClr val="FF0000"/>
              </a:buClr>
              <a:buFont typeface="Arial" panose="020B0604020202020204" pitchFamily="34" charset="0"/>
              <a:buChar char="•"/>
            </a:pPr>
            <a:r>
              <a:rPr lang="fr-FR" sz="2400" dirty="0"/>
              <a:t>Les titulaires du baccalauréat  français  </a:t>
            </a:r>
            <a:r>
              <a:rPr lang="fr-FR" sz="2400" dirty="0" smtClean="0"/>
              <a:t>2021</a:t>
            </a:r>
            <a:r>
              <a:rPr lang="fr-FR" sz="2400" dirty="0"/>
              <a:t>, 2022, 2023 </a:t>
            </a:r>
            <a:r>
              <a:rPr lang="fr-FR" sz="2400" dirty="0" smtClean="0"/>
              <a:t>sont </a:t>
            </a:r>
            <a:r>
              <a:rPr lang="fr-FR" sz="2400" dirty="0"/>
              <a:t>exemptés des frais de dossier.</a:t>
            </a:r>
          </a:p>
          <a:p>
            <a:pPr algn="l"/>
            <a:endParaRPr lang="fr-FR" dirty="0"/>
          </a:p>
        </p:txBody>
      </p:sp>
      <p:sp>
        <p:nvSpPr>
          <p:cNvPr id="13" name="Oval 12">
            <a:extLst>
              <a:ext uri="{FF2B5EF4-FFF2-40B4-BE49-F238E27FC236}">
                <a16:creationId xmlns:a16="http://schemas.microsoft.com/office/drawing/2014/main" id="{7FD95C34-CC79-4368-8374-537DAD2CF0FE}"/>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14" name="Oval 13">
            <a:extLst>
              <a:ext uri="{FF2B5EF4-FFF2-40B4-BE49-F238E27FC236}">
                <a16:creationId xmlns:a16="http://schemas.microsoft.com/office/drawing/2014/main" id="{02E24AD5-6F4C-4003-96A3-DC4A5AF11CD6}"/>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15" name="Oval 14">
            <a:extLst>
              <a:ext uri="{FF2B5EF4-FFF2-40B4-BE49-F238E27FC236}">
                <a16:creationId xmlns:a16="http://schemas.microsoft.com/office/drawing/2014/main" id="{DE332EB7-F596-4BA6-993B-8ED875E9E706}"/>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16" name="Oval 15">
            <a:extLst>
              <a:ext uri="{FF2B5EF4-FFF2-40B4-BE49-F238E27FC236}">
                <a16:creationId xmlns:a16="http://schemas.microsoft.com/office/drawing/2014/main" id="{54BB3F37-7A0F-4102-9993-04621F1524B4}"/>
              </a:ext>
            </a:extLst>
          </p:cNvPr>
          <p:cNvSpPr/>
          <p:nvPr/>
        </p:nvSpPr>
        <p:spPr>
          <a:xfrm>
            <a:off x="187000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4</a:t>
            </a:r>
          </a:p>
        </p:txBody>
      </p:sp>
      <p:cxnSp>
        <p:nvCxnSpPr>
          <p:cNvPr id="17" name="Straight Connector 16">
            <a:extLst>
              <a:ext uri="{FF2B5EF4-FFF2-40B4-BE49-F238E27FC236}">
                <a16:creationId xmlns:a16="http://schemas.microsoft.com/office/drawing/2014/main" id="{497BCD0D-79C4-4CA2-BDCA-0543EDFC1218}"/>
              </a:ext>
            </a:extLst>
          </p:cNvPr>
          <p:cNvCxnSpPr>
            <a:stCxn id="13" idx="6"/>
            <a:endCxn id="14"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83DBC0-A3D3-4103-8770-29F8B76623D8}"/>
              </a:ext>
            </a:extLst>
          </p:cNvPr>
          <p:cNvCxnSpPr>
            <a:stCxn id="14" idx="6"/>
            <a:endCxn id="15"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DA184E-7A51-4BD4-B9CC-5E30BC5D37DC}"/>
              </a:ext>
            </a:extLst>
          </p:cNvPr>
          <p:cNvCxnSpPr>
            <a:endCxn id="16" idx="2"/>
          </p:cNvCxnSpPr>
          <p:nvPr/>
        </p:nvCxnSpPr>
        <p:spPr>
          <a:xfrm>
            <a:off x="169207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pic>
        <p:nvPicPr>
          <p:cNvPr id="2" name="Image 1"/>
          <p:cNvPicPr>
            <a:picLocks noChangeAspect="1"/>
          </p:cNvPicPr>
          <p:nvPr/>
        </p:nvPicPr>
        <p:blipFill>
          <a:blip r:embed="rId4">
            <a:duotone>
              <a:prstClr val="black"/>
              <a:schemeClr val="tx2">
                <a:tint val="45000"/>
                <a:satMod val="400000"/>
              </a:schemeClr>
            </a:duotone>
          </a:blip>
          <a:stretch>
            <a:fillRect/>
          </a:stretch>
        </p:blipFill>
        <p:spPr>
          <a:xfrm flipH="1">
            <a:off x="2365491" y="3704824"/>
            <a:ext cx="397869" cy="397869"/>
          </a:xfrm>
          <a:prstGeom prst="rect">
            <a:avLst/>
          </a:prstGeom>
        </p:spPr>
      </p:pic>
      <p:pic>
        <p:nvPicPr>
          <p:cNvPr id="4" name="Image 3"/>
          <p:cNvPicPr>
            <a:picLocks noChangeAspect="1"/>
          </p:cNvPicPr>
          <p:nvPr/>
        </p:nvPicPr>
        <p:blipFill>
          <a:blip r:embed="rId5"/>
          <a:stretch>
            <a:fillRect/>
          </a:stretch>
        </p:blipFill>
        <p:spPr>
          <a:xfrm>
            <a:off x="2320480" y="2890907"/>
            <a:ext cx="442880" cy="442880"/>
          </a:xfrm>
          <a:prstGeom prst="rect">
            <a:avLst/>
          </a:prstGeom>
        </p:spPr>
      </p:pic>
    </p:spTree>
    <p:extLst>
      <p:ext uri="{BB962C8B-B14F-4D97-AF65-F5344CB8AC3E}">
        <p14:creationId xmlns:p14="http://schemas.microsoft.com/office/powerpoint/2010/main" val="1925149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31527" y="368684"/>
            <a:ext cx="7849136"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a:solidFill>
                  <a:srgbClr val="02519A"/>
                </a:solidFill>
              </a:rPr>
              <a:t>V.  Comment constituer un dossier en ligne?</a:t>
            </a:r>
          </a:p>
        </p:txBody>
      </p:sp>
      <p:pic>
        <p:nvPicPr>
          <p:cNvPr id="32" name="Picture 2" descr="ustomer Login Icon #180013 - Free Icons Library">
            <a:extLst>
              <a:ext uri="{FF2B5EF4-FFF2-40B4-BE49-F238E27FC236}">
                <a16:creationId xmlns:a16="http://schemas.microsoft.com/office/drawing/2014/main" id="{F0C38098-E428-0B9C-858A-A230F6763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13">
            <a:extLst>
              <a:ext uri="{FF2B5EF4-FFF2-40B4-BE49-F238E27FC236}">
                <a16:creationId xmlns:a16="http://schemas.microsoft.com/office/drawing/2014/main" id="{2DF514DF-1D62-1E10-8710-679E382ADF63}"/>
              </a:ext>
            </a:extLst>
          </p:cNvPr>
          <p:cNvCxnSpPr>
            <a:cxnSpLocks/>
          </p:cNvCxnSpPr>
          <p:nvPr/>
        </p:nvCxnSpPr>
        <p:spPr>
          <a:xfrm flipH="1">
            <a:off x="2531527"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717806" y="1596634"/>
            <a:ext cx="5355942" cy="338554"/>
          </a:xfrm>
          <a:prstGeom prst="rect">
            <a:avLst/>
          </a:prstGeom>
          <a:noFill/>
        </p:spPr>
        <p:txBody>
          <a:bodyPr wrap="square" rtlCol="0">
            <a:spAutoFit/>
          </a:bodyPr>
          <a:lstStyle>
            <a:defPPr>
              <a:defRPr lang="fr-FR"/>
            </a:defPPr>
            <a:lvl1pPr>
              <a:defRPr sz="1600" spc="-50">
                <a:solidFill>
                  <a:srgbClr val="02519A"/>
                </a:solidFill>
                <a:latin typeface="+mj-lt"/>
                <a:cs typeface="Microsoft Sans Serif" panose="020B0604020202020204" pitchFamily="34" charset="0"/>
              </a:defRPr>
            </a:lvl1pPr>
          </a:lstStyle>
          <a:p>
            <a:r>
              <a:rPr lang="fr-FR" b="1" dirty="0"/>
              <a:t>RETROUVEZ-NOUS</a:t>
            </a:r>
            <a:r>
              <a:rPr lang="fr-FR" dirty="0"/>
              <a:t> !</a:t>
            </a:r>
          </a:p>
        </p:txBody>
      </p:sp>
      <p:sp>
        <p:nvSpPr>
          <p:cNvPr id="13" name="Oval 12">
            <a:extLst>
              <a:ext uri="{FF2B5EF4-FFF2-40B4-BE49-F238E27FC236}">
                <a16:creationId xmlns:a16="http://schemas.microsoft.com/office/drawing/2014/main" id="{280A2745-F4E9-4F22-BF0F-4BFF0C95A22B}"/>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14" name="Oval 13">
            <a:extLst>
              <a:ext uri="{FF2B5EF4-FFF2-40B4-BE49-F238E27FC236}">
                <a16:creationId xmlns:a16="http://schemas.microsoft.com/office/drawing/2014/main" id="{40E7C268-5B6A-4B48-9BE4-18C4E24DD716}"/>
              </a:ext>
            </a:extLst>
          </p:cNvPr>
          <p:cNvSpPr/>
          <p:nvPr/>
        </p:nvSpPr>
        <p:spPr>
          <a:xfrm>
            <a:off x="86613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2</a:t>
            </a:r>
          </a:p>
        </p:txBody>
      </p:sp>
      <p:sp>
        <p:nvSpPr>
          <p:cNvPr id="15" name="Oval 14">
            <a:extLst>
              <a:ext uri="{FF2B5EF4-FFF2-40B4-BE49-F238E27FC236}">
                <a16:creationId xmlns:a16="http://schemas.microsoft.com/office/drawing/2014/main" id="{01A1E0E9-8720-4CDF-BE4B-B41261AF1029}"/>
              </a:ext>
            </a:extLst>
          </p:cNvPr>
          <p:cNvSpPr/>
          <p:nvPr/>
        </p:nvSpPr>
        <p:spPr>
          <a:xfrm>
            <a:off x="136807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3</a:t>
            </a:r>
          </a:p>
        </p:txBody>
      </p:sp>
      <p:sp>
        <p:nvSpPr>
          <p:cNvPr id="16" name="Oval 15">
            <a:extLst>
              <a:ext uri="{FF2B5EF4-FFF2-40B4-BE49-F238E27FC236}">
                <a16:creationId xmlns:a16="http://schemas.microsoft.com/office/drawing/2014/main" id="{B3113D97-B8B2-4C64-B669-ECA83BFF011F}"/>
              </a:ext>
            </a:extLst>
          </p:cNvPr>
          <p:cNvSpPr/>
          <p:nvPr/>
        </p:nvSpPr>
        <p:spPr>
          <a:xfrm>
            <a:off x="1870007"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4</a:t>
            </a:r>
          </a:p>
        </p:txBody>
      </p:sp>
      <p:cxnSp>
        <p:nvCxnSpPr>
          <p:cNvPr id="17" name="Straight Connector 16">
            <a:extLst>
              <a:ext uri="{FF2B5EF4-FFF2-40B4-BE49-F238E27FC236}">
                <a16:creationId xmlns:a16="http://schemas.microsoft.com/office/drawing/2014/main" id="{17E23CE8-A46E-4744-9217-F9F72616076F}"/>
              </a:ext>
            </a:extLst>
          </p:cNvPr>
          <p:cNvCxnSpPr>
            <a:stCxn id="13" idx="6"/>
            <a:endCxn id="14" idx="2"/>
          </p:cNvCxnSpPr>
          <p:nvPr/>
        </p:nvCxnSpPr>
        <p:spPr>
          <a:xfrm>
            <a:off x="68820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91C914-601D-4323-AA33-7FFD76867C75}"/>
              </a:ext>
            </a:extLst>
          </p:cNvPr>
          <p:cNvCxnSpPr>
            <a:stCxn id="14" idx="6"/>
            <a:endCxn id="15" idx="2"/>
          </p:cNvCxnSpPr>
          <p:nvPr/>
        </p:nvCxnSpPr>
        <p:spPr>
          <a:xfrm>
            <a:off x="1190137"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60C256-DDA4-4059-9B59-1F7E48C7CD80}"/>
              </a:ext>
            </a:extLst>
          </p:cNvPr>
          <p:cNvCxnSpPr>
            <a:endCxn id="16" idx="2"/>
          </p:cNvCxnSpPr>
          <p:nvPr/>
        </p:nvCxnSpPr>
        <p:spPr>
          <a:xfrm>
            <a:off x="1692072" y="674148"/>
            <a:ext cx="1779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716335" y="2128285"/>
            <a:ext cx="5355942" cy="2308324"/>
          </a:xfrm>
          <a:prstGeom prst="rect">
            <a:avLst/>
          </a:prstGeom>
          <a:noFill/>
        </p:spPr>
        <p:txBody>
          <a:bodyPr wrap="square" rtlCol="0">
            <a:spAutoFit/>
          </a:bodyPr>
          <a:lstStyle>
            <a:defPPr>
              <a:defRPr lang="fr-FR"/>
            </a:defPPr>
            <a:lvl1pPr>
              <a:defRPr sz="1600" spc="-50">
                <a:solidFill>
                  <a:srgbClr val="02519A"/>
                </a:solidFill>
                <a:latin typeface="+mj-lt"/>
                <a:cs typeface="Microsoft Sans Serif" panose="020B0604020202020204" pitchFamily="34" charset="0"/>
              </a:defRPr>
            </a:lvl1pPr>
          </a:lstStyle>
          <a:p>
            <a:r>
              <a:rPr lang="fr-FR" dirty="0" smtClean="0">
                <a:hlinkClick r:id="rId4"/>
              </a:rPr>
              <a:t>www.liban.campusfrance.org</a:t>
            </a:r>
            <a:endParaRPr lang="fr-FR" dirty="0" smtClean="0"/>
          </a:p>
          <a:p>
            <a:endParaRPr lang="fr-FR" dirty="0"/>
          </a:p>
          <a:p>
            <a:r>
              <a:rPr lang="fr-FR" dirty="0"/>
              <a:t>Campus France </a:t>
            </a:r>
            <a:r>
              <a:rPr lang="fr-FR" dirty="0" smtClean="0"/>
              <a:t>Liban</a:t>
            </a:r>
          </a:p>
          <a:p>
            <a:endParaRPr lang="fr-FR" dirty="0"/>
          </a:p>
          <a:p>
            <a:r>
              <a:rPr lang="fr-FR" dirty="0"/>
              <a:t>@</a:t>
            </a:r>
            <a:r>
              <a:rPr lang="fr-FR" dirty="0" err="1" smtClean="0"/>
              <a:t>CampusFranceLiban</a:t>
            </a:r>
            <a:endParaRPr lang="fr-FR" dirty="0" smtClean="0"/>
          </a:p>
          <a:p>
            <a:endParaRPr lang="fr-FR" dirty="0"/>
          </a:p>
          <a:p>
            <a:r>
              <a:rPr lang="fr-FR" dirty="0" smtClean="0">
                <a:hlinkClick r:id="rId5"/>
              </a:rPr>
              <a:t>Beyrouth@campusfrance.com</a:t>
            </a:r>
            <a:endParaRPr lang="fr-FR" dirty="0" smtClean="0"/>
          </a:p>
          <a:p>
            <a:endParaRPr lang="fr-FR" dirty="0"/>
          </a:p>
          <a:p>
            <a:endParaRPr lang="fr-FR" dirty="0"/>
          </a:p>
        </p:txBody>
      </p:sp>
      <p:pic>
        <p:nvPicPr>
          <p:cNvPr id="8" name="Image 7"/>
          <p:cNvPicPr>
            <a:picLocks noChangeAspect="1"/>
          </p:cNvPicPr>
          <p:nvPr/>
        </p:nvPicPr>
        <p:blipFill>
          <a:blip r:embed="rId6"/>
          <a:stretch>
            <a:fillRect/>
          </a:stretch>
        </p:blipFill>
        <p:spPr>
          <a:xfrm>
            <a:off x="2364508" y="2629361"/>
            <a:ext cx="296459" cy="296459"/>
          </a:xfrm>
          <a:prstGeom prst="rect">
            <a:avLst/>
          </a:prstGeom>
        </p:spPr>
      </p:pic>
      <p:pic>
        <p:nvPicPr>
          <p:cNvPr id="9" name="Image 8"/>
          <p:cNvPicPr>
            <a:picLocks noChangeAspect="1"/>
          </p:cNvPicPr>
          <p:nvPr/>
        </p:nvPicPr>
        <p:blipFill>
          <a:blip r:embed="rId7"/>
          <a:stretch>
            <a:fillRect/>
          </a:stretch>
        </p:blipFill>
        <p:spPr>
          <a:xfrm>
            <a:off x="2307667" y="3070976"/>
            <a:ext cx="410139" cy="410139"/>
          </a:xfrm>
          <a:prstGeom prst="rect">
            <a:avLst/>
          </a:prstGeom>
        </p:spPr>
      </p:pic>
      <p:pic>
        <p:nvPicPr>
          <p:cNvPr id="10" name="Image 9"/>
          <p:cNvPicPr>
            <a:picLocks noChangeAspect="1"/>
          </p:cNvPicPr>
          <p:nvPr/>
        </p:nvPicPr>
        <p:blipFill>
          <a:blip r:embed="rId8"/>
          <a:stretch>
            <a:fillRect/>
          </a:stretch>
        </p:blipFill>
        <p:spPr>
          <a:xfrm flipH="1">
            <a:off x="2341317" y="3626271"/>
            <a:ext cx="342837" cy="323605"/>
          </a:xfrm>
          <a:prstGeom prst="rect">
            <a:avLst/>
          </a:prstGeom>
        </p:spPr>
      </p:pic>
      <p:pic>
        <p:nvPicPr>
          <p:cNvPr id="12" name="Image 11"/>
          <p:cNvPicPr>
            <a:picLocks noChangeAspect="1"/>
          </p:cNvPicPr>
          <p:nvPr/>
        </p:nvPicPr>
        <p:blipFill>
          <a:blip r:embed="rId9"/>
          <a:stretch>
            <a:fillRect/>
          </a:stretch>
        </p:blipFill>
        <p:spPr>
          <a:xfrm flipH="1">
            <a:off x="2277665" y="2062204"/>
            <a:ext cx="440141" cy="440141"/>
          </a:xfrm>
          <a:prstGeom prst="rect">
            <a:avLst/>
          </a:prstGeom>
        </p:spPr>
      </p:pic>
    </p:spTree>
    <p:extLst>
      <p:ext uri="{BB962C8B-B14F-4D97-AF65-F5344CB8AC3E}">
        <p14:creationId xmlns:p14="http://schemas.microsoft.com/office/powerpoint/2010/main" val="218945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ZoneTexte 10"/>
          <p:cNvSpPr txBox="1"/>
          <p:nvPr/>
        </p:nvSpPr>
        <p:spPr>
          <a:xfrm>
            <a:off x="1299990" y="359788"/>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
        <p:nvSpPr>
          <p:cNvPr id="2" name="Oval 1">
            <a:extLst>
              <a:ext uri="{FF2B5EF4-FFF2-40B4-BE49-F238E27FC236}">
                <a16:creationId xmlns:a16="http://schemas.microsoft.com/office/drawing/2014/main" id="{5ADBCF0B-BFD4-F497-0AB4-4761FACD134A}"/>
              </a:ext>
            </a:extLst>
          </p:cNvPr>
          <p:cNvSpPr/>
          <p:nvPr/>
        </p:nvSpPr>
        <p:spPr>
          <a:xfrm>
            <a:off x="3292297" y="2634600"/>
            <a:ext cx="1120800" cy="1120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t>1</a:t>
            </a:r>
          </a:p>
        </p:txBody>
      </p:sp>
      <p:sp>
        <p:nvSpPr>
          <p:cNvPr id="3" name="Oval 2">
            <a:extLst>
              <a:ext uri="{FF2B5EF4-FFF2-40B4-BE49-F238E27FC236}">
                <a16:creationId xmlns:a16="http://schemas.microsoft.com/office/drawing/2014/main" id="{3C3E3381-75FE-4FD3-865F-0297830371C8}"/>
              </a:ext>
            </a:extLst>
          </p:cNvPr>
          <p:cNvSpPr/>
          <p:nvPr/>
        </p:nvSpPr>
        <p:spPr>
          <a:xfrm>
            <a:off x="4787832" y="2634600"/>
            <a:ext cx="1120800" cy="11208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solidFill>
                  <a:schemeClr val="accent1">
                    <a:lumMod val="40000"/>
                    <a:lumOff val="60000"/>
                  </a:schemeClr>
                </a:solidFill>
              </a:rPr>
              <a:t>2</a:t>
            </a:r>
          </a:p>
        </p:txBody>
      </p:sp>
      <p:sp>
        <p:nvSpPr>
          <p:cNvPr id="4" name="Oval 3">
            <a:extLst>
              <a:ext uri="{FF2B5EF4-FFF2-40B4-BE49-F238E27FC236}">
                <a16:creationId xmlns:a16="http://schemas.microsoft.com/office/drawing/2014/main" id="{CF4922B7-43EF-01A7-DBEE-914E98CACE19}"/>
              </a:ext>
            </a:extLst>
          </p:cNvPr>
          <p:cNvSpPr/>
          <p:nvPr/>
        </p:nvSpPr>
        <p:spPr>
          <a:xfrm>
            <a:off x="6283367" y="2634600"/>
            <a:ext cx="1120800" cy="11208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solidFill>
                  <a:schemeClr val="accent1">
                    <a:lumMod val="40000"/>
                    <a:lumOff val="60000"/>
                  </a:schemeClr>
                </a:solidFill>
              </a:rPr>
              <a:t>3</a:t>
            </a:r>
          </a:p>
        </p:txBody>
      </p:sp>
      <p:sp>
        <p:nvSpPr>
          <p:cNvPr id="5" name="Oval 4">
            <a:extLst>
              <a:ext uri="{FF2B5EF4-FFF2-40B4-BE49-F238E27FC236}">
                <a16:creationId xmlns:a16="http://schemas.microsoft.com/office/drawing/2014/main" id="{50EECA6D-E016-E973-E561-2EB43542D353}"/>
              </a:ext>
            </a:extLst>
          </p:cNvPr>
          <p:cNvSpPr/>
          <p:nvPr/>
        </p:nvSpPr>
        <p:spPr>
          <a:xfrm>
            <a:off x="7778902" y="2634600"/>
            <a:ext cx="1120800" cy="11208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4800" dirty="0">
                <a:solidFill>
                  <a:schemeClr val="accent1">
                    <a:lumMod val="40000"/>
                    <a:lumOff val="60000"/>
                  </a:schemeClr>
                </a:solidFill>
              </a:rPr>
              <a:t>4</a:t>
            </a:r>
          </a:p>
        </p:txBody>
      </p:sp>
      <p:cxnSp>
        <p:nvCxnSpPr>
          <p:cNvPr id="8" name="Straight Connector 7">
            <a:extLst>
              <a:ext uri="{FF2B5EF4-FFF2-40B4-BE49-F238E27FC236}">
                <a16:creationId xmlns:a16="http://schemas.microsoft.com/office/drawing/2014/main" id="{B6125F74-9037-3A29-3238-67DC502E3D4C}"/>
              </a:ext>
            </a:extLst>
          </p:cNvPr>
          <p:cNvCxnSpPr>
            <a:cxnSpLocks/>
            <a:stCxn id="2" idx="6"/>
            <a:endCxn id="3" idx="2"/>
          </p:cNvCxnSpPr>
          <p:nvPr/>
        </p:nvCxnSpPr>
        <p:spPr>
          <a:xfrm>
            <a:off x="4413097" y="3195000"/>
            <a:ext cx="374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95520D-B83A-650F-DAF0-C68F402BAD6D}"/>
              </a:ext>
            </a:extLst>
          </p:cNvPr>
          <p:cNvCxnSpPr>
            <a:cxnSpLocks/>
            <a:stCxn id="3" idx="6"/>
            <a:endCxn id="4" idx="2"/>
          </p:cNvCxnSpPr>
          <p:nvPr/>
        </p:nvCxnSpPr>
        <p:spPr>
          <a:xfrm>
            <a:off x="5908632" y="3195000"/>
            <a:ext cx="374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2A6A95-0711-7AE0-9EE4-1068024F5DBB}"/>
              </a:ext>
            </a:extLst>
          </p:cNvPr>
          <p:cNvCxnSpPr>
            <a:cxnSpLocks/>
            <a:stCxn id="4" idx="6"/>
            <a:endCxn id="5" idx="2"/>
          </p:cNvCxnSpPr>
          <p:nvPr/>
        </p:nvCxnSpPr>
        <p:spPr>
          <a:xfrm>
            <a:off x="7404167" y="3195000"/>
            <a:ext cx="374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6CD5B15-272D-A443-E4C1-25473492DE82}"/>
              </a:ext>
            </a:extLst>
          </p:cNvPr>
          <p:cNvSpPr txBox="1"/>
          <p:nvPr/>
        </p:nvSpPr>
        <p:spPr>
          <a:xfrm>
            <a:off x="2556892" y="3980611"/>
            <a:ext cx="2591610" cy="1015663"/>
          </a:xfrm>
          <a:prstGeom prst="rect">
            <a:avLst/>
          </a:prstGeom>
          <a:noFill/>
        </p:spPr>
        <p:txBody>
          <a:bodyPr wrap="square">
            <a:spAutoFit/>
          </a:bodyPr>
          <a:lstStyle/>
          <a:p>
            <a:pPr algn="ctr"/>
            <a:r>
              <a:rPr lang="fr-FR" sz="2000" dirty="0">
                <a:solidFill>
                  <a:srgbClr val="02519A"/>
                </a:solidFill>
                <a:latin typeface="+mj-lt"/>
              </a:rPr>
              <a:t>Etape 1:</a:t>
            </a:r>
          </a:p>
          <a:p>
            <a:pPr algn="ctr"/>
            <a:r>
              <a:rPr lang="fr-FR" sz="2000" dirty="0">
                <a:solidFill>
                  <a:srgbClr val="02519A"/>
                </a:solidFill>
                <a:latin typeface="+mj-lt"/>
              </a:rPr>
              <a:t>Créez un compte sur Etudes en France</a:t>
            </a:r>
            <a:endParaRPr lang="en-FR" sz="2000" dirty="0"/>
          </a:p>
        </p:txBody>
      </p:sp>
      <p:pic>
        <p:nvPicPr>
          <p:cNvPr id="31" name="Picture 2" descr="ustomer Login Icon #180013 - Free Icons Library">
            <a:extLst>
              <a:ext uri="{FF2B5EF4-FFF2-40B4-BE49-F238E27FC236}">
                <a16:creationId xmlns:a16="http://schemas.microsoft.com/office/drawing/2014/main" id="{400660C6-D86E-501C-6013-7DB270B08A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13">
            <a:extLst>
              <a:ext uri="{FF2B5EF4-FFF2-40B4-BE49-F238E27FC236}">
                <a16:creationId xmlns:a16="http://schemas.microsoft.com/office/drawing/2014/main" id="{124D4E2F-690F-D0C7-0274-66EE3A311B84}"/>
              </a:ext>
            </a:extLst>
          </p:cNvPr>
          <p:cNvCxnSpPr>
            <a:cxnSpLocks/>
          </p:cNvCxnSpPr>
          <p:nvPr/>
        </p:nvCxnSpPr>
        <p:spPr>
          <a:xfrm flipH="1">
            <a:off x="1751682" y="997482"/>
            <a:ext cx="85567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13614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l="1" t="4660" r="-526"/>
          <a:stretch/>
        </p:blipFill>
        <p:spPr>
          <a:xfrm>
            <a:off x="3070379" y="2402778"/>
            <a:ext cx="7928058" cy="4180683"/>
          </a:xfrm>
          <a:prstGeom prst="rect">
            <a:avLst/>
          </a:prstGeom>
          <a:ln>
            <a:solidFill>
              <a:srgbClr val="115A9F"/>
            </a:solidFill>
          </a:ln>
        </p:spPr>
      </p:pic>
      <p:sp>
        <p:nvSpPr>
          <p:cNvPr id="9" name="ZoneTexte 8"/>
          <p:cNvSpPr txBox="1"/>
          <p:nvPr/>
        </p:nvSpPr>
        <p:spPr>
          <a:xfrm>
            <a:off x="78581" y="1527866"/>
            <a:ext cx="5660482" cy="33855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Accédez à l’adresse: </a:t>
            </a:r>
            <a:r>
              <a:rPr lang="fr-FR" sz="1600" dirty="0">
                <a:hlinkClick r:id="rId3"/>
              </a:rPr>
              <a:t>https://pastel.diplomatie.gouv.fr/etudesenfrance</a:t>
            </a:r>
            <a:endParaRPr lang="fr-FR" sz="1600" dirty="0"/>
          </a:p>
        </p:txBody>
      </p:sp>
      <p:pic>
        <p:nvPicPr>
          <p:cNvPr id="20" name="Image 19"/>
          <p:cNvPicPr>
            <a:picLocks noChangeAspect="1"/>
          </p:cNvPicPr>
          <p:nvPr/>
        </p:nvPicPr>
        <p:blipFill rotWithShape="1">
          <a:blip r:embed="rId2"/>
          <a:srcRect l="82340" t="11432" r="12097" b="80763"/>
          <a:stretch/>
        </p:blipFill>
        <p:spPr>
          <a:xfrm>
            <a:off x="9183332" y="2529447"/>
            <a:ext cx="820398" cy="623500"/>
          </a:xfrm>
          <a:prstGeom prst="rect">
            <a:avLst/>
          </a:prstGeom>
          <a:ln w="19050">
            <a:noFill/>
          </a:ln>
          <a:effectLst>
            <a:glow rad="63500">
              <a:srgbClr val="FF0000">
                <a:alpha val="40000"/>
              </a:srgbClr>
            </a:glow>
          </a:effectLst>
        </p:spPr>
      </p:pic>
      <p:sp>
        <p:nvSpPr>
          <p:cNvPr id="2" name="Oval 1">
            <a:extLst>
              <a:ext uri="{FF2B5EF4-FFF2-40B4-BE49-F238E27FC236}">
                <a16:creationId xmlns:a16="http://schemas.microsoft.com/office/drawing/2014/main" id="{5ADBCF0B-BFD4-F497-0AB4-4761FACD134A}"/>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 name="Oval 2">
            <a:extLst>
              <a:ext uri="{FF2B5EF4-FFF2-40B4-BE49-F238E27FC236}">
                <a16:creationId xmlns:a16="http://schemas.microsoft.com/office/drawing/2014/main" id="{3C3E3381-75FE-4FD3-865F-0297830371C8}"/>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4" name="Oval 3">
            <a:extLst>
              <a:ext uri="{FF2B5EF4-FFF2-40B4-BE49-F238E27FC236}">
                <a16:creationId xmlns:a16="http://schemas.microsoft.com/office/drawing/2014/main" id="{CF4922B7-43EF-01A7-DBEE-914E98CACE19}"/>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5" name="Oval 4">
            <a:extLst>
              <a:ext uri="{FF2B5EF4-FFF2-40B4-BE49-F238E27FC236}">
                <a16:creationId xmlns:a16="http://schemas.microsoft.com/office/drawing/2014/main" id="{50EECA6D-E016-E973-E561-2EB43542D353}"/>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8" name="Straight Connector 7">
            <a:extLst>
              <a:ext uri="{FF2B5EF4-FFF2-40B4-BE49-F238E27FC236}">
                <a16:creationId xmlns:a16="http://schemas.microsoft.com/office/drawing/2014/main" id="{B6125F74-9037-3A29-3238-67DC502E3D4C}"/>
              </a:ext>
            </a:extLst>
          </p:cNvPr>
          <p:cNvCxnSpPr>
            <a:stCxn id="2" idx="6"/>
            <a:endCxn id="3"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95520D-B83A-650F-DAF0-C68F402BAD6D}"/>
              </a:ext>
            </a:extLst>
          </p:cNvPr>
          <p:cNvCxnSpPr>
            <a:stCxn id="3" idx="6"/>
            <a:endCxn id="4"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2A6A95-0711-7AE0-9EE4-1068024F5DBB}"/>
              </a:ext>
            </a:extLst>
          </p:cNvPr>
          <p:cNvCxnSpPr>
            <a:endCxn id="5"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ustomer Login Icon #180013 - Free Icons Library">
            <a:extLst>
              <a:ext uri="{FF2B5EF4-FFF2-40B4-BE49-F238E27FC236}">
                <a16:creationId xmlns:a16="http://schemas.microsoft.com/office/drawing/2014/main" id="{603B59E4-DE57-4E4B-F03E-008CFC6EF44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3">
            <a:extLst>
              <a:ext uri="{FF2B5EF4-FFF2-40B4-BE49-F238E27FC236}">
                <a16:creationId xmlns:a16="http://schemas.microsoft.com/office/drawing/2014/main" id="{BF01AC0F-9DEE-1710-3F4B-D94A5C017001}"/>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ZoneTexte 8">
            <a:extLst>
              <a:ext uri="{FF2B5EF4-FFF2-40B4-BE49-F238E27FC236}">
                <a16:creationId xmlns:a16="http://schemas.microsoft.com/office/drawing/2014/main" id="{16C88107-3FC4-C166-5E73-39374E88BE5F}"/>
              </a:ext>
            </a:extLst>
          </p:cNvPr>
          <p:cNvSpPr txBox="1"/>
          <p:nvPr/>
        </p:nvSpPr>
        <p:spPr>
          <a:xfrm>
            <a:off x="83267" y="2502643"/>
            <a:ext cx="2454141" cy="338554"/>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a:t>Cliquez sur « Je m’inscris »</a:t>
            </a:r>
          </a:p>
        </p:txBody>
      </p:sp>
      <p:sp>
        <p:nvSpPr>
          <p:cNvPr id="17" name="ZoneTexte 16"/>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281918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t="6904" r="12265" b="8589"/>
          <a:stretch/>
        </p:blipFill>
        <p:spPr>
          <a:xfrm>
            <a:off x="3360856" y="1974078"/>
            <a:ext cx="7345308" cy="4392180"/>
          </a:xfrm>
          <a:prstGeom prst="rect">
            <a:avLst/>
          </a:prstGeom>
          <a:ln>
            <a:solidFill>
              <a:srgbClr val="115A9F"/>
            </a:solidFill>
          </a:ln>
        </p:spPr>
      </p:pic>
      <p:sp>
        <p:nvSpPr>
          <p:cNvPr id="10" name="ZoneTexte 9"/>
          <p:cNvSpPr txBox="1"/>
          <p:nvPr/>
        </p:nvSpPr>
        <p:spPr>
          <a:xfrm rot="10800000" flipV="1">
            <a:off x="78580" y="3690264"/>
            <a:ext cx="2835535" cy="584775"/>
          </a:xfrm>
          <a:prstGeom prst="rect">
            <a:avLst/>
          </a:prstGeom>
          <a:noFill/>
        </p:spPr>
        <p:txBody>
          <a:bodyPr wrap="square" rtlCol="0">
            <a:spAutoFit/>
          </a:bodyPr>
          <a:lstStyle/>
          <a:p>
            <a:pPr algn="ctr"/>
            <a:r>
              <a:rPr lang="fr-FR" sz="1600" spc="-50" dirty="0">
                <a:solidFill>
                  <a:srgbClr val="02519A"/>
                </a:solidFill>
                <a:latin typeface="+mj-lt"/>
                <a:cs typeface="Microsoft Sans Serif" panose="020B0604020202020204" pitchFamily="34" charset="0"/>
              </a:rPr>
              <a:t>Sélectionnez </a:t>
            </a:r>
            <a:endParaRPr lang="fr-FR" sz="1600" spc="-50" dirty="0" smtClean="0">
              <a:solidFill>
                <a:srgbClr val="02519A"/>
              </a:solidFill>
              <a:latin typeface="+mj-lt"/>
              <a:cs typeface="Microsoft Sans Serif" panose="020B0604020202020204" pitchFamily="34" charset="0"/>
            </a:endParaRPr>
          </a:p>
          <a:p>
            <a:pPr algn="ctr"/>
            <a:r>
              <a:rPr lang="fr-FR" sz="1600" spc="-50" dirty="0" smtClean="0">
                <a:solidFill>
                  <a:srgbClr val="02519A"/>
                </a:solidFill>
                <a:latin typeface="+mj-lt"/>
                <a:cs typeface="Microsoft Sans Serif" panose="020B0604020202020204" pitchFamily="34" charset="0"/>
              </a:rPr>
              <a:t>«</a:t>
            </a:r>
            <a:r>
              <a:rPr lang="fr-FR" sz="1600" spc="-50" dirty="0">
                <a:solidFill>
                  <a:srgbClr val="02519A"/>
                </a:solidFill>
                <a:latin typeface="+mj-lt"/>
                <a:cs typeface="Microsoft Sans Serif" panose="020B0604020202020204" pitchFamily="34" charset="0"/>
              </a:rPr>
              <a:t> Espace Campus France Liban » </a:t>
            </a:r>
          </a:p>
        </p:txBody>
      </p:sp>
      <p:pic>
        <p:nvPicPr>
          <p:cNvPr id="16" name="Image 15"/>
          <p:cNvPicPr>
            <a:picLocks noChangeAspect="1"/>
          </p:cNvPicPr>
          <p:nvPr/>
        </p:nvPicPr>
        <p:blipFill rotWithShape="1">
          <a:blip r:embed="rId2"/>
          <a:srcRect l="17686" t="47771" r="30954" b="50471"/>
          <a:stretch/>
        </p:blipFill>
        <p:spPr>
          <a:xfrm>
            <a:off x="4616845" y="4067954"/>
            <a:ext cx="5518467" cy="102238"/>
          </a:xfrm>
          <a:prstGeom prst="rect">
            <a:avLst/>
          </a:prstGeom>
          <a:ln w="19050">
            <a:noFill/>
          </a:ln>
          <a:effectLst>
            <a:glow rad="63500">
              <a:srgbClr val="FF0000">
                <a:alpha val="40000"/>
              </a:srgbClr>
            </a:glow>
          </a:effectLst>
        </p:spPr>
      </p:pic>
      <p:pic>
        <p:nvPicPr>
          <p:cNvPr id="40" name="Picture 2" descr="ustomer Login Icon #180013 - Free Icons Library">
            <a:extLst>
              <a:ext uri="{FF2B5EF4-FFF2-40B4-BE49-F238E27FC236}">
                <a16:creationId xmlns:a16="http://schemas.microsoft.com/office/drawing/2014/main" id="{DA00D654-6B8D-4DA5-0B9E-E9C16C8EC2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eur droit 13">
            <a:extLst>
              <a:ext uri="{FF2B5EF4-FFF2-40B4-BE49-F238E27FC236}">
                <a16:creationId xmlns:a16="http://schemas.microsoft.com/office/drawing/2014/main" id="{3C0E96F2-609F-ADA1-BEF3-92CA8314A6FE}"/>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3E172A8-43CA-F0E1-6C1A-5ED41DB81FC4}"/>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43" name="Oval 42">
            <a:extLst>
              <a:ext uri="{FF2B5EF4-FFF2-40B4-BE49-F238E27FC236}">
                <a16:creationId xmlns:a16="http://schemas.microsoft.com/office/drawing/2014/main" id="{FB557539-6AD1-4F52-1B0F-C97F1E6088B7}"/>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44" name="Oval 43">
            <a:extLst>
              <a:ext uri="{FF2B5EF4-FFF2-40B4-BE49-F238E27FC236}">
                <a16:creationId xmlns:a16="http://schemas.microsoft.com/office/drawing/2014/main" id="{040B8B55-36EB-C4BB-4180-DA0E43F61FF8}"/>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45" name="Oval 44">
            <a:extLst>
              <a:ext uri="{FF2B5EF4-FFF2-40B4-BE49-F238E27FC236}">
                <a16:creationId xmlns:a16="http://schemas.microsoft.com/office/drawing/2014/main" id="{8BFC5677-5BB6-4279-BFE0-83D80E2CABD6}"/>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46" name="Straight Connector 45">
            <a:extLst>
              <a:ext uri="{FF2B5EF4-FFF2-40B4-BE49-F238E27FC236}">
                <a16:creationId xmlns:a16="http://schemas.microsoft.com/office/drawing/2014/main" id="{854E2DEF-9768-8F8D-3AC6-E29407FB164F}"/>
              </a:ext>
            </a:extLst>
          </p:cNvPr>
          <p:cNvCxnSpPr>
            <a:stCxn id="42" idx="6"/>
            <a:endCxn id="43"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449BAA0-291D-7907-C379-490D7C0622E8}"/>
              </a:ext>
            </a:extLst>
          </p:cNvPr>
          <p:cNvCxnSpPr>
            <a:stCxn id="43" idx="6"/>
            <a:endCxn id="44"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75C05E-9660-F721-8626-4AE85C38094C}"/>
              </a:ext>
            </a:extLst>
          </p:cNvPr>
          <p:cNvCxnSpPr>
            <a:endCxn id="45"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97620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srcRect l="9948" t="6635" r="9823" b="6502"/>
          <a:stretch/>
        </p:blipFill>
        <p:spPr>
          <a:xfrm>
            <a:off x="3443956" y="1830365"/>
            <a:ext cx="7262208" cy="4350281"/>
          </a:xfrm>
          <a:prstGeom prst="rect">
            <a:avLst/>
          </a:prstGeom>
          <a:ln>
            <a:solidFill>
              <a:srgbClr val="115A9F"/>
            </a:solidFill>
          </a:ln>
        </p:spPr>
      </p:pic>
      <p:sp>
        <p:nvSpPr>
          <p:cNvPr id="13" name="ZoneTexte 12"/>
          <p:cNvSpPr txBox="1"/>
          <p:nvPr/>
        </p:nvSpPr>
        <p:spPr>
          <a:xfrm rot="10800000" flipV="1">
            <a:off x="271462" y="1898733"/>
            <a:ext cx="2236418" cy="584775"/>
          </a:xfrm>
          <a:prstGeom prst="rect">
            <a:avLst/>
          </a:prstGeom>
          <a:noFill/>
        </p:spPr>
        <p:txBody>
          <a:bodyPr wrap="square" rtlCol="0">
            <a:spAutoFit/>
          </a:bodyPr>
          <a:lstStyle>
            <a:defPPr>
              <a:defRPr lang="fr-FR"/>
            </a:defPPr>
            <a:lvl1pPr>
              <a:defRPr spc="-50">
                <a:solidFill>
                  <a:srgbClr val="002060"/>
                </a:solidFill>
                <a:cs typeface="Microsoft Sans Serif" panose="020B0604020202020204" pitchFamily="34" charset="0"/>
              </a:defRPr>
            </a:lvl1pPr>
          </a:lstStyle>
          <a:p>
            <a:pPr algn="r"/>
            <a:r>
              <a:rPr lang="fr-FR" sz="1600" dirty="0">
                <a:solidFill>
                  <a:srgbClr val="02519A"/>
                </a:solidFill>
                <a:latin typeface="+mj-lt"/>
              </a:rPr>
              <a:t>Complétez les informations demandées</a:t>
            </a:r>
          </a:p>
        </p:txBody>
      </p:sp>
      <p:pic>
        <p:nvPicPr>
          <p:cNvPr id="30" name="Picture 2" descr="ustomer Login Icon #180013 - Free Icons Library">
            <a:extLst>
              <a:ext uri="{FF2B5EF4-FFF2-40B4-BE49-F238E27FC236}">
                <a16:creationId xmlns:a16="http://schemas.microsoft.com/office/drawing/2014/main" id="{1A7208DD-E4E1-2456-B9E4-1CED06E9D5A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eur droit 13">
            <a:extLst>
              <a:ext uri="{FF2B5EF4-FFF2-40B4-BE49-F238E27FC236}">
                <a16:creationId xmlns:a16="http://schemas.microsoft.com/office/drawing/2014/main" id="{EFCE7C23-FFD1-6F22-3814-AC4EE82236EB}"/>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608030E-2126-6F3B-9555-A0001FF775B8}"/>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3" name="Oval 32">
            <a:extLst>
              <a:ext uri="{FF2B5EF4-FFF2-40B4-BE49-F238E27FC236}">
                <a16:creationId xmlns:a16="http://schemas.microsoft.com/office/drawing/2014/main" id="{BF822386-80E1-E46D-67E6-4A52722F88EB}"/>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34" name="Oval 33">
            <a:extLst>
              <a:ext uri="{FF2B5EF4-FFF2-40B4-BE49-F238E27FC236}">
                <a16:creationId xmlns:a16="http://schemas.microsoft.com/office/drawing/2014/main" id="{EA50A928-FBAA-DA21-31A1-94E627337B8E}"/>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35" name="Oval 34">
            <a:extLst>
              <a:ext uri="{FF2B5EF4-FFF2-40B4-BE49-F238E27FC236}">
                <a16:creationId xmlns:a16="http://schemas.microsoft.com/office/drawing/2014/main" id="{0C8EB1FF-E346-6AA0-DBD0-3CFE08D6403A}"/>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6" name="Straight Connector 35">
            <a:extLst>
              <a:ext uri="{FF2B5EF4-FFF2-40B4-BE49-F238E27FC236}">
                <a16:creationId xmlns:a16="http://schemas.microsoft.com/office/drawing/2014/main" id="{4B3328B9-1741-8066-7529-EA18933459E3}"/>
              </a:ext>
            </a:extLst>
          </p:cNvPr>
          <p:cNvCxnSpPr>
            <a:stCxn id="32" idx="6"/>
            <a:endCxn id="33"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1F852E-608E-971B-6B75-EBAAFAD65B23}"/>
              </a:ext>
            </a:extLst>
          </p:cNvPr>
          <p:cNvCxnSpPr>
            <a:stCxn id="33" idx="6"/>
            <a:endCxn id="34"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FF5050-7DF2-BB3F-9A52-FE91C9D7A0B3}"/>
              </a:ext>
            </a:extLst>
          </p:cNvPr>
          <p:cNvCxnSpPr>
            <a:endCxn id="35"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2172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l="11716" t="16092" r="13537"/>
          <a:stretch/>
        </p:blipFill>
        <p:spPr>
          <a:xfrm>
            <a:off x="3623416" y="1858187"/>
            <a:ext cx="7161377" cy="4543922"/>
          </a:xfrm>
          <a:prstGeom prst="rect">
            <a:avLst/>
          </a:prstGeom>
          <a:ln>
            <a:solidFill>
              <a:srgbClr val="115A9F"/>
            </a:solidFill>
          </a:ln>
        </p:spPr>
      </p:pic>
      <p:sp>
        <p:nvSpPr>
          <p:cNvPr id="8" name="ZoneTexte 7"/>
          <p:cNvSpPr txBox="1"/>
          <p:nvPr/>
        </p:nvSpPr>
        <p:spPr>
          <a:xfrm rot="10800000" flipV="1">
            <a:off x="85725" y="4582386"/>
            <a:ext cx="2445802" cy="1077218"/>
          </a:xfrm>
          <a:prstGeom prst="rect">
            <a:avLst/>
          </a:prstGeom>
          <a:noFill/>
        </p:spPr>
        <p:txBody>
          <a:bodyPr wrap="square" rtlCol="0">
            <a:spAutoFit/>
          </a:bodyPr>
          <a:lstStyle>
            <a:defPPr>
              <a:defRPr lang="fr-FR"/>
            </a:defPPr>
            <a:lvl1pPr algn="r">
              <a:defRPr spc="-50">
                <a:solidFill>
                  <a:srgbClr val="02519A"/>
                </a:solidFill>
                <a:latin typeface="+mj-lt"/>
                <a:cs typeface="Microsoft Sans Serif" panose="020B0604020202020204" pitchFamily="34" charset="0"/>
              </a:defRPr>
            </a:lvl1pPr>
          </a:lstStyle>
          <a:p>
            <a:r>
              <a:rPr lang="fr-FR" sz="1600" dirty="0" smtClean="0"/>
              <a:t>Cochez les </a:t>
            </a:r>
            <a:r>
              <a:rPr lang="fr-FR" sz="1600" dirty="0"/>
              <a:t>deux conditions</a:t>
            </a:r>
          </a:p>
          <a:p>
            <a:endParaRPr lang="fr-FR" sz="1600" dirty="0"/>
          </a:p>
          <a:p>
            <a:r>
              <a:rPr lang="fr-FR" sz="1600" dirty="0"/>
              <a:t>Puis cliquez sur </a:t>
            </a:r>
          </a:p>
          <a:p>
            <a:r>
              <a:rPr lang="fr-FR" sz="1600" dirty="0"/>
              <a:t>« Créer mon compte » </a:t>
            </a:r>
          </a:p>
        </p:txBody>
      </p:sp>
      <p:pic>
        <p:nvPicPr>
          <p:cNvPr id="17" name="Image 16"/>
          <p:cNvPicPr>
            <a:picLocks noChangeAspect="1"/>
          </p:cNvPicPr>
          <p:nvPr/>
        </p:nvPicPr>
        <p:blipFill rotWithShape="1">
          <a:blip r:embed="rId2"/>
          <a:srcRect l="17188" t="77568" r="79158" b="12893"/>
          <a:stretch/>
        </p:blipFill>
        <p:spPr>
          <a:xfrm>
            <a:off x="3981977" y="5164824"/>
            <a:ext cx="458576" cy="648334"/>
          </a:xfrm>
          <a:prstGeom prst="rect">
            <a:avLst/>
          </a:prstGeom>
          <a:ln w="19050">
            <a:noFill/>
          </a:ln>
          <a:effectLst>
            <a:glow rad="63500">
              <a:srgbClr val="FF0000">
                <a:alpha val="40000"/>
              </a:srgbClr>
            </a:glow>
          </a:effectLst>
        </p:spPr>
      </p:pic>
      <p:pic>
        <p:nvPicPr>
          <p:cNvPr id="18" name="Image 17"/>
          <p:cNvPicPr>
            <a:picLocks noChangeAspect="1"/>
          </p:cNvPicPr>
          <p:nvPr/>
        </p:nvPicPr>
        <p:blipFill rotWithShape="1">
          <a:blip r:embed="rId2"/>
          <a:srcRect l="43400" t="89899" r="44250" b="4517"/>
          <a:stretch/>
        </p:blipFill>
        <p:spPr>
          <a:xfrm>
            <a:off x="6385163" y="5798104"/>
            <a:ext cx="1852552" cy="453686"/>
          </a:xfrm>
          <a:prstGeom prst="rect">
            <a:avLst/>
          </a:prstGeom>
          <a:ln w="19050">
            <a:noFill/>
          </a:ln>
          <a:effectLst>
            <a:glow rad="63500">
              <a:srgbClr val="FF0000">
                <a:alpha val="40000"/>
              </a:srgbClr>
            </a:glow>
          </a:effectLst>
        </p:spPr>
      </p:pic>
      <p:pic>
        <p:nvPicPr>
          <p:cNvPr id="31" name="Picture 2" descr="ustomer Login Icon #180013 - Free Icons Library">
            <a:extLst>
              <a:ext uri="{FF2B5EF4-FFF2-40B4-BE49-F238E27FC236}">
                <a16:creationId xmlns:a16="http://schemas.microsoft.com/office/drawing/2014/main" id="{E898983F-FA89-D20D-45AB-D2701832A2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969"/>
                    </a14:imgEffect>
                    <a14:imgEffect>
                      <a14:saturation sat="78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0706163" y="264894"/>
            <a:ext cx="901532" cy="90153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13">
            <a:extLst>
              <a:ext uri="{FF2B5EF4-FFF2-40B4-BE49-F238E27FC236}">
                <a16:creationId xmlns:a16="http://schemas.microsoft.com/office/drawing/2014/main" id="{3DD2C1B4-D7A5-CA81-5B26-8E058ACD5631}"/>
              </a:ext>
            </a:extLst>
          </p:cNvPr>
          <p:cNvCxnSpPr>
            <a:cxnSpLocks/>
          </p:cNvCxnSpPr>
          <p:nvPr/>
        </p:nvCxnSpPr>
        <p:spPr>
          <a:xfrm flipH="1">
            <a:off x="2461846" y="997482"/>
            <a:ext cx="7846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0D27754-E171-1823-87C9-C4B98607F531}"/>
              </a:ext>
            </a:extLst>
          </p:cNvPr>
          <p:cNvSpPr/>
          <p:nvPr/>
        </p:nvSpPr>
        <p:spPr>
          <a:xfrm>
            <a:off x="364202" y="512148"/>
            <a:ext cx="324000" cy="32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t>1</a:t>
            </a:r>
          </a:p>
        </p:txBody>
      </p:sp>
      <p:sp>
        <p:nvSpPr>
          <p:cNvPr id="34" name="Oval 33">
            <a:extLst>
              <a:ext uri="{FF2B5EF4-FFF2-40B4-BE49-F238E27FC236}">
                <a16:creationId xmlns:a16="http://schemas.microsoft.com/office/drawing/2014/main" id="{AB852BC0-8153-ADD8-2553-007147E74C05}"/>
              </a:ext>
            </a:extLst>
          </p:cNvPr>
          <p:cNvSpPr/>
          <p:nvPr/>
        </p:nvSpPr>
        <p:spPr>
          <a:xfrm>
            <a:off x="86613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2</a:t>
            </a:r>
          </a:p>
        </p:txBody>
      </p:sp>
      <p:sp>
        <p:nvSpPr>
          <p:cNvPr id="35" name="Oval 34">
            <a:extLst>
              <a:ext uri="{FF2B5EF4-FFF2-40B4-BE49-F238E27FC236}">
                <a16:creationId xmlns:a16="http://schemas.microsoft.com/office/drawing/2014/main" id="{83FCF410-38B8-E4FD-32B7-9FB8B8AD82CE}"/>
              </a:ext>
            </a:extLst>
          </p:cNvPr>
          <p:cNvSpPr/>
          <p:nvPr/>
        </p:nvSpPr>
        <p:spPr>
          <a:xfrm>
            <a:off x="1368072"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3</a:t>
            </a:r>
          </a:p>
        </p:txBody>
      </p:sp>
      <p:sp>
        <p:nvSpPr>
          <p:cNvPr id="36" name="Oval 35">
            <a:extLst>
              <a:ext uri="{FF2B5EF4-FFF2-40B4-BE49-F238E27FC236}">
                <a16:creationId xmlns:a16="http://schemas.microsoft.com/office/drawing/2014/main" id="{BBF2E024-F560-C42D-98F4-A04A6953638E}"/>
              </a:ext>
            </a:extLst>
          </p:cNvPr>
          <p:cNvSpPr/>
          <p:nvPr/>
        </p:nvSpPr>
        <p:spPr>
          <a:xfrm>
            <a:off x="1870007" y="512148"/>
            <a:ext cx="324000" cy="324000"/>
          </a:xfrm>
          <a:prstGeom prst="ellipse">
            <a:avLst/>
          </a:prstGeom>
          <a:solidFill>
            <a:srgbClr val="FFFF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accent1">
                    <a:lumMod val="40000"/>
                    <a:lumOff val="60000"/>
                  </a:schemeClr>
                </a:solidFill>
              </a:rPr>
              <a:t>4</a:t>
            </a:r>
          </a:p>
        </p:txBody>
      </p:sp>
      <p:cxnSp>
        <p:nvCxnSpPr>
          <p:cNvPr id="37" name="Straight Connector 36">
            <a:extLst>
              <a:ext uri="{FF2B5EF4-FFF2-40B4-BE49-F238E27FC236}">
                <a16:creationId xmlns:a16="http://schemas.microsoft.com/office/drawing/2014/main" id="{9C0F0FF6-290C-20B2-CEB1-690A60D5C8D5}"/>
              </a:ext>
            </a:extLst>
          </p:cNvPr>
          <p:cNvCxnSpPr>
            <a:stCxn id="33" idx="6"/>
            <a:endCxn id="34" idx="2"/>
          </p:cNvCxnSpPr>
          <p:nvPr/>
        </p:nvCxnSpPr>
        <p:spPr>
          <a:xfrm>
            <a:off x="68820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1684B60-8CD5-550A-58B8-F5F42BDA8619}"/>
              </a:ext>
            </a:extLst>
          </p:cNvPr>
          <p:cNvCxnSpPr>
            <a:stCxn id="34" idx="6"/>
            <a:endCxn id="35" idx="2"/>
          </p:cNvCxnSpPr>
          <p:nvPr/>
        </p:nvCxnSpPr>
        <p:spPr>
          <a:xfrm>
            <a:off x="1190137"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2F7639-AA04-27F1-8183-8544458EE65E}"/>
              </a:ext>
            </a:extLst>
          </p:cNvPr>
          <p:cNvCxnSpPr>
            <a:endCxn id="36" idx="2"/>
          </p:cNvCxnSpPr>
          <p:nvPr/>
        </p:nvCxnSpPr>
        <p:spPr>
          <a:xfrm>
            <a:off x="1692072" y="674148"/>
            <a:ext cx="1779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5"/>
          <a:stretch>
            <a:fillRect/>
          </a:stretch>
        </p:blipFill>
        <p:spPr>
          <a:xfrm>
            <a:off x="4069690" y="5247118"/>
            <a:ext cx="263027" cy="241873"/>
          </a:xfrm>
          <a:prstGeom prst="rect">
            <a:avLst/>
          </a:prstGeom>
        </p:spPr>
      </p:pic>
      <p:sp>
        <p:nvSpPr>
          <p:cNvPr id="19" name="ZoneTexte 18"/>
          <p:cNvSpPr txBox="1"/>
          <p:nvPr/>
        </p:nvSpPr>
        <p:spPr>
          <a:xfrm>
            <a:off x="1744268" y="426053"/>
            <a:ext cx="9254169" cy="584775"/>
          </a:xfrm>
          <a:prstGeom prst="rect">
            <a:avLst/>
          </a:prstGeom>
          <a:noFill/>
        </p:spPr>
        <p:txBody>
          <a:bodyPr wrap="square" rtlCol="0">
            <a:spAutoFit/>
          </a:bodyPr>
          <a:lstStyle>
            <a:defPPr>
              <a:defRPr lang="fr-FR"/>
            </a:defPPr>
            <a:lvl1pPr>
              <a:defRPr sz="2400" b="0">
                <a:solidFill>
                  <a:schemeClr val="bg1"/>
                </a:solidFill>
                <a:latin typeface="Calibri Light" charset="0"/>
                <a:ea typeface="Calibri Light" charset="0"/>
                <a:cs typeface="Calibri Light" charset="0"/>
              </a:defRPr>
            </a:lvl1pPr>
          </a:lstStyle>
          <a:p>
            <a:pPr algn="r"/>
            <a:r>
              <a:rPr lang="fr-FR" sz="3200" dirty="0" smtClean="0">
                <a:solidFill>
                  <a:srgbClr val="02519A"/>
                </a:solidFill>
              </a:rPr>
              <a:t>IV</a:t>
            </a:r>
            <a:r>
              <a:rPr lang="fr-FR" sz="3200" dirty="0">
                <a:solidFill>
                  <a:srgbClr val="02519A"/>
                </a:solidFill>
              </a:rPr>
              <a:t>.  </a:t>
            </a:r>
            <a:r>
              <a:rPr lang="fr-FR" sz="3200" dirty="0" smtClean="0">
                <a:solidFill>
                  <a:srgbClr val="02519A"/>
                </a:solidFill>
              </a:rPr>
              <a:t>Les étapes de la constitution d’un dossier en ligne</a:t>
            </a:r>
            <a:endParaRPr lang="fr-FR" sz="3200" dirty="0">
              <a:solidFill>
                <a:srgbClr val="02519A"/>
              </a:solidFill>
            </a:endParaRPr>
          </a:p>
        </p:txBody>
      </p:sp>
    </p:spTree>
    <p:extLst>
      <p:ext uri="{BB962C8B-B14F-4D97-AF65-F5344CB8AC3E}">
        <p14:creationId xmlns:p14="http://schemas.microsoft.com/office/powerpoint/2010/main" val="102087759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4576</TotalTime>
  <Words>1129</Words>
  <Application>Microsoft Office PowerPoint</Application>
  <PresentationFormat>Grand écran</PresentationFormat>
  <Paragraphs>316</Paragraphs>
  <Slides>42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Calibri Light</vt:lpstr>
      <vt:lpstr>Microsoft Sans Serif</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Evrard</dc:creator>
  <cp:lastModifiedBy>entretien1</cp:lastModifiedBy>
  <cp:revision>420</cp:revision>
  <cp:lastPrinted>2022-10-05T09:15:25Z</cp:lastPrinted>
  <dcterms:created xsi:type="dcterms:W3CDTF">2022-08-22T10:38:26Z</dcterms:created>
  <dcterms:modified xsi:type="dcterms:W3CDTF">2023-12-19T08:44:09Z</dcterms:modified>
</cp:coreProperties>
</file>